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25" r:id="rId2"/>
    <p:sldId id="326" r:id="rId3"/>
    <p:sldId id="328" r:id="rId4"/>
    <p:sldId id="329" r:id="rId5"/>
    <p:sldId id="387" r:id="rId6"/>
    <p:sldId id="388" r:id="rId7"/>
    <p:sldId id="389" r:id="rId8"/>
    <p:sldId id="390" r:id="rId9"/>
    <p:sldId id="331" r:id="rId10"/>
    <p:sldId id="332" r:id="rId11"/>
    <p:sldId id="334" r:id="rId12"/>
    <p:sldId id="333" r:id="rId13"/>
    <p:sldId id="330" r:id="rId14"/>
    <p:sldId id="335" r:id="rId15"/>
    <p:sldId id="336" r:id="rId16"/>
    <p:sldId id="337" r:id="rId17"/>
    <p:sldId id="338" r:id="rId18"/>
    <p:sldId id="339" r:id="rId19"/>
    <p:sldId id="340" r:id="rId20"/>
    <p:sldId id="343" r:id="rId21"/>
    <p:sldId id="341" r:id="rId22"/>
    <p:sldId id="342" r:id="rId23"/>
    <p:sldId id="344" r:id="rId24"/>
    <p:sldId id="345" r:id="rId25"/>
    <p:sldId id="346" r:id="rId26"/>
    <p:sldId id="347" r:id="rId27"/>
    <p:sldId id="391" r:id="rId28"/>
    <p:sldId id="392" r:id="rId29"/>
    <p:sldId id="421" r:id="rId30"/>
    <p:sldId id="425" r:id="rId31"/>
    <p:sldId id="349" r:id="rId32"/>
    <p:sldId id="355" r:id="rId33"/>
    <p:sldId id="386" r:id="rId34"/>
    <p:sldId id="393" r:id="rId35"/>
    <p:sldId id="394" r:id="rId36"/>
    <p:sldId id="430" r:id="rId37"/>
    <p:sldId id="350" r:id="rId38"/>
    <p:sldId id="429" r:id="rId39"/>
    <p:sldId id="314" r:id="rId40"/>
    <p:sldId id="324" r:id="rId41"/>
    <p:sldId id="323" r:id="rId42"/>
  </p:sldIdLst>
  <p:sldSz cx="12192000" cy="6858000"/>
  <p:notesSz cx="6858000" cy="9144000"/>
  <p:defaultTextStyle>
    <a:defPPr>
      <a:defRPr lang="ru-RU"/>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83" autoAdjust="0"/>
    <p:restoredTop sz="94660"/>
  </p:normalViewPr>
  <p:slideViewPr>
    <p:cSldViewPr>
      <p:cViewPr varScale="1">
        <p:scale>
          <a:sx n="78" d="100"/>
          <a:sy n="78" d="100"/>
        </p:scale>
        <p:origin x="691"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8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3CF1B0F-0C68-4429-AFB0-34F298809FF7}" type="datetimeFigureOut">
              <a:rPr lang="ru-RU"/>
              <a:pPr>
                <a:defRPr/>
              </a:pPr>
              <a:t>28.02.2023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06A1D93-37B2-49C2-81C8-0FCA17849FB6}" type="slidenum">
              <a:rPr lang="ru-RU"/>
              <a:pPr>
                <a:defRPr/>
              </a:pPr>
              <a:t>‹#›</a:t>
            </a:fld>
            <a:endParaRPr lang="ru-RU"/>
          </a:p>
        </p:txBody>
      </p:sp>
    </p:spTree>
    <p:extLst>
      <p:ext uri="{BB962C8B-B14F-4D97-AF65-F5344CB8AC3E}">
        <p14:creationId xmlns:p14="http://schemas.microsoft.com/office/powerpoint/2010/main" val="3187167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51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9E0E2143-BE81-48E6-B79C-DDA198E4F943}" type="slidenum">
              <a:rPr lang="ru-RU" smtClean="0">
                <a:latin typeface="Calibri" panose="020F0502020204030204" pitchFamily="34" charset="0"/>
              </a:rPr>
              <a:pPr/>
              <a:t>2</a:t>
            </a:fld>
            <a:endParaRPr lang="ru-RU">
              <a:latin typeface="Calibri" panose="020F0502020204030204" pitchFamily="34" charset="0"/>
            </a:endParaRPr>
          </a:p>
        </p:txBody>
      </p:sp>
    </p:spTree>
    <p:extLst>
      <p:ext uri="{BB962C8B-B14F-4D97-AF65-F5344CB8AC3E}">
        <p14:creationId xmlns:p14="http://schemas.microsoft.com/office/powerpoint/2010/main" val="46354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184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691CD55C-5973-4F6F-8138-6B93292368B2}" type="slidenum">
              <a:rPr lang="ru-RU" smtClean="0">
                <a:latin typeface="Calibri" panose="020F0502020204030204" pitchFamily="34" charset="0"/>
              </a:rPr>
              <a:pPr/>
              <a:t>11</a:t>
            </a:fld>
            <a:endParaRPr lang="ru-RU">
              <a:latin typeface="Calibri" panose="020F0502020204030204" pitchFamily="34" charset="0"/>
            </a:endParaRPr>
          </a:p>
        </p:txBody>
      </p:sp>
    </p:spTree>
    <p:extLst>
      <p:ext uri="{BB962C8B-B14F-4D97-AF65-F5344CB8AC3E}">
        <p14:creationId xmlns:p14="http://schemas.microsoft.com/office/powerpoint/2010/main" val="919154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204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C68C0CB9-3F76-496E-9413-970B77835109}" type="slidenum">
              <a:rPr lang="ru-RU" smtClean="0">
                <a:latin typeface="Calibri" panose="020F0502020204030204" pitchFamily="34" charset="0"/>
              </a:rPr>
              <a:pPr/>
              <a:t>12</a:t>
            </a:fld>
            <a:endParaRPr lang="ru-RU">
              <a:latin typeface="Calibri" panose="020F0502020204030204" pitchFamily="34" charset="0"/>
            </a:endParaRPr>
          </a:p>
        </p:txBody>
      </p:sp>
    </p:spTree>
    <p:extLst>
      <p:ext uri="{BB962C8B-B14F-4D97-AF65-F5344CB8AC3E}">
        <p14:creationId xmlns:p14="http://schemas.microsoft.com/office/powerpoint/2010/main" val="2572816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112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280FCF5D-6575-4FEF-8749-BC600AA3F17B}" type="slidenum">
              <a:rPr lang="ru-RU" smtClean="0">
                <a:latin typeface="Calibri" panose="020F0502020204030204" pitchFamily="34" charset="0"/>
              </a:rPr>
              <a:pPr/>
              <a:t>13</a:t>
            </a:fld>
            <a:endParaRPr lang="ru-RU">
              <a:latin typeface="Calibri" panose="020F0502020204030204" pitchFamily="34" charset="0"/>
            </a:endParaRPr>
          </a:p>
        </p:txBody>
      </p:sp>
    </p:spTree>
    <p:extLst>
      <p:ext uri="{BB962C8B-B14F-4D97-AF65-F5344CB8AC3E}">
        <p14:creationId xmlns:p14="http://schemas.microsoft.com/office/powerpoint/2010/main" val="1533124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225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4554B1C3-76B8-4BCC-B764-2A2D16FD91DD}" type="slidenum">
              <a:rPr lang="ru-RU" smtClean="0">
                <a:latin typeface="Calibri" panose="020F0502020204030204" pitchFamily="34" charset="0"/>
              </a:rPr>
              <a:pPr/>
              <a:t>14</a:t>
            </a:fld>
            <a:endParaRPr lang="ru-RU">
              <a:latin typeface="Calibri" panose="020F0502020204030204" pitchFamily="34" charset="0"/>
            </a:endParaRPr>
          </a:p>
        </p:txBody>
      </p:sp>
    </p:spTree>
    <p:extLst>
      <p:ext uri="{BB962C8B-B14F-4D97-AF65-F5344CB8AC3E}">
        <p14:creationId xmlns:p14="http://schemas.microsoft.com/office/powerpoint/2010/main" val="1966108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245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157EF787-062B-4D59-A190-73930FA7C205}" type="slidenum">
              <a:rPr lang="ru-RU" smtClean="0">
                <a:latin typeface="Calibri" panose="020F0502020204030204" pitchFamily="34" charset="0"/>
              </a:rPr>
              <a:pPr/>
              <a:t>15</a:t>
            </a:fld>
            <a:endParaRPr lang="ru-RU">
              <a:latin typeface="Calibri" panose="020F0502020204030204" pitchFamily="34" charset="0"/>
            </a:endParaRPr>
          </a:p>
        </p:txBody>
      </p:sp>
    </p:spTree>
    <p:extLst>
      <p:ext uri="{BB962C8B-B14F-4D97-AF65-F5344CB8AC3E}">
        <p14:creationId xmlns:p14="http://schemas.microsoft.com/office/powerpoint/2010/main" val="3972797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276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3C9AB1EC-2944-4FDB-B718-5D25C70129BC}" type="slidenum">
              <a:rPr lang="ru-RU" smtClean="0">
                <a:latin typeface="Calibri" panose="020F0502020204030204" pitchFamily="34" charset="0"/>
              </a:rPr>
              <a:pPr/>
              <a:t>17</a:t>
            </a:fld>
            <a:endParaRPr lang="ru-RU">
              <a:latin typeface="Calibri" panose="020F0502020204030204" pitchFamily="34" charset="0"/>
            </a:endParaRPr>
          </a:p>
        </p:txBody>
      </p:sp>
    </p:spTree>
    <p:extLst>
      <p:ext uri="{BB962C8B-B14F-4D97-AF65-F5344CB8AC3E}">
        <p14:creationId xmlns:p14="http://schemas.microsoft.com/office/powerpoint/2010/main" val="4045680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40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AB03ACBC-DA69-435F-B8EB-420F53264C15}" type="slidenum">
              <a:rPr lang="ru-RU" smtClean="0">
                <a:latin typeface="Calibri" panose="020F0502020204030204" pitchFamily="34" charset="0"/>
              </a:rPr>
              <a:pPr/>
              <a:t>31</a:t>
            </a:fld>
            <a:endParaRPr lang="ru-RU">
              <a:latin typeface="Calibri" panose="020F0502020204030204" pitchFamily="34" charset="0"/>
            </a:endParaRPr>
          </a:p>
        </p:txBody>
      </p:sp>
    </p:spTree>
    <p:extLst>
      <p:ext uri="{BB962C8B-B14F-4D97-AF65-F5344CB8AC3E}">
        <p14:creationId xmlns:p14="http://schemas.microsoft.com/office/powerpoint/2010/main" val="2008321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430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1pPr>
            <a:lvl2pPr marL="803275" indent="-307975">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2pPr>
            <a:lvl3pPr marL="1236663" indent="-246063">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3pPr>
            <a:lvl4pPr marL="1731963" indent="-246063">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4pPr>
            <a:lvl5pPr marL="2227263" indent="-246063">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5pPr>
            <a:lvl6pPr marL="26844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6pPr>
            <a:lvl7pPr marL="31416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7pPr>
            <a:lvl8pPr marL="35988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8pPr>
            <a:lvl9pPr marL="40560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9pPr>
          </a:lstStyle>
          <a:p>
            <a:fld id="{A801BB8F-F252-4EEA-BD81-92A9D34E6FC9}" type="slidenum">
              <a:rPr lang="ru-RU" smtClean="0">
                <a:latin typeface="Calibri" panose="020F0502020204030204" pitchFamily="34" charset="0"/>
                <a:ea typeface="Arial Unicode MS" panose="020B0604020202020204" pitchFamily="34" charset="-128"/>
                <a:cs typeface="Arial Unicode MS" panose="020B0604020202020204" pitchFamily="34" charset="-128"/>
              </a:rPr>
              <a:pPr/>
              <a:t>32</a:t>
            </a:fld>
            <a:endParaRPr lang="ru-RU">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51538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1pPr>
            <a:lvl2pPr marL="803275" indent="-307975">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2pPr>
            <a:lvl3pPr marL="1236663" indent="-246063">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3pPr>
            <a:lvl4pPr marL="1731963" indent="-246063">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4pPr>
            <a:lvl5pPr marL="2227263" indent="-246063">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5pPr>
            <a:lvl6pPr marL="26844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6pPr>
            <a:lvl7pPr marL="31416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7pPr>
            <a:lvl8pPr marL="35988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8pPr>
            <a:lvl9pPr marL="40560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9pPr>
          </a:lstStyle>
          <a:p>
            <a:fld id="{F44E23B3-7977-4895-96FD-C2C8BCD05DED}" type="slidenum">
              <a:rPr lang="ru-RU" smtClean="0">
                <a:latin typeface="Calibri" panose="020F0502020204030204" pitchFamily="34" charset="0"/>
                <a:ea typeface="Arial Unicode MS" panose="020B0604020202020204" pitchFamily="34" charset="-128"/>
                <a:cs typeface="Arial Unicode MS" panose="020B0604020202020204" pitchFamily="34" charset="-128"/>
              </a:rPr>
              <a:pPr/>
              <a:t>33</a:t>
            </a:fld>
            <a:endParaRPr lang="ru-RU">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710460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1pPr>
            <a:lvl2pPr marL="803275" indent="-307975">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2pPr>
            <a:lvl3pPr marL="1236663" indent="-246063">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3pPr>
            <a:lvl4pPr marL="1731963" indent="-246063">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4pPr>
            <a:lvl5pPr marL="2227263" indent="-246063">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5pPr>
            <a:lvl6pPr marL="26844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6pPr>
            <a:lvl7pPr marL="31416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7pPr>
            <a:lvl8pPr marL="35988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8pPr>
            <a:lvl9pPr marL="4056063" indent="-2460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omic Sans MS" panose="030F0702030302020204" pitchFamily="66" charset="0"/>
              </a:defRPr>
            </a:lvl9pPr>
          </a:lstStyle>
          <a:p>
            <a:fld id="{F44E23B3-7977-4895-96FD-C2C8BCD05DED}" type="slidenum">
              <a:rPr lang="ru-RU" smtClean="0">
                <a:latin typeface="Calibri" panose="020F0502020204030204" pitchFamily="34" charset="0"/>
                <a:ea typeface="Arial Unicode MS" panose="020B0604020202020204" pitchFamily="34" charset="-128"/>
                <a:cs typeface="Arial Unicode MS" panose="020B0604020202020204" pitchFamily="34" charset="-128"/>
              </a:rPr>
              <a:pPr/>
              <a:t>34</a:t>
            </a:fld>
            <a:endParaRPr lang="ru-RU">
              <a:latin typeface="Calibri" panose="020F050202020403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6407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71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0B4D4DE2-9A9B-40E3-83B9-D5C4E78A59B4}" type="slidenum">
              <a:rPr lang="ru-RU" smtClean="0">
                <a:latin typeface="Calibri" panose="020F0502020204030204" pitchFamily="34" charset="0"/>
              </a:rPr>
              <a:pPr/>
              <a:t>3</a:t>
            </a:fld>
            <a:endParaRPr lang="ru-RU">
              <a:latin typeface="Calibri" panose="020F0502020204030204" pitchFamily="34" charset="0"/>
            </a:endParaRPr>
          </a:p>
        </p:txBody>
      </p:sp>
    </p:spTree>
    <p:extLst>
      <p:ext uri="{BB962C8B-B14F-4D97-AF65-F5344CB8AC3E}">
        <p14:creationId xmlns:p14="http://schemas.microsoft.com/office/powerpoint/2010/main" val="8958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a:p>
        </p:txBody>
      </p:sp>
      <p:sp>
        <p:nvSpPr>
          <p:cNvPr id="153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1pPr>
            <a:lvl2pPr marL="803275" indent="-307975">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2pPr>
            <a:lvl3pPr marL="1236663" indent="-246063">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3pPr>
            <a:lvl4pPr marL="1731963" indent="-246063">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4pPr>
            <a:lvl5pPr marL="2227263" indent="-246063">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5pPr>
            <a:lvl6pPr marL="2684463" indent="-246063" fontAlgn="base">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6pPr>
            <a:lvl7pPr marL="3141663" indent="-246063" fontAlgn="base">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7pPr>
            <a:lvl8pPr marL="3598863" indent="-246063" fontAlgn="base">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8pPr>
            <a:lvl9pPr marL="4056063" indent="-246063" fontAlgn="base">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9pPr>
          </a:lstStyle>
          <a:p>
            <a:pPr fontAlgn="base">
              <a:spcBef>
                <a:spcPct val="0"/>
              </a:spcBef>
              <a:spcAft>
                <a:spcPct val="0"/>
              </a:spcAft>
            </a:pPr>
            <a:fld id="{648E2315-8FA1-4C57-B84C-D6E390C8AEF4}" type="slidenum">
              <a:rPr lang="ru-RU" altLang="ru-RU">
                <a:ea typeface="Arial Unicode MS" panose="020B0604020202020204" pitchFamily="34" charset="-128"/>
                <a:cs typeface="Arial Unicode MS" panose="020B0604020202020204" pitchFamily="34" charset="-128"/>
              </a:rPr>
              <a:pPr fontAlgn="base">
                <a:spcBef>
                  <a:spcPct val="0"/>
                </a:spcBef>
                <a:spcAft>
                  <a:spcPct val="0"/>
                </a:spcAft>
              </a:pPr>
              <a:t>35</a:t>
            </a:fld>
            <a:endParaRPr lang="ru-RU" altLang="ru-RU">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734305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a:p>
        </p:txBody>
      </p:sp>
      <p:sp>
        <p:nvSpPr>
          <p:cNvPr id="153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1pPr>
            <a:lvl2pPr marL="803275" indent="-307975">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2pPr>
            <a:lvl3pPr marL="1236663" indent="-246063">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3pPr>
            <a:lvl4pPr marL="1731963" indent="-246063">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4pPr>
            <a:lvl5pPr marL="2227263" indent="-246063">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5pPr>
            <a:lvl6pPr marL="2684463" indent="-246063" fontAlgn="base">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6pPr>
            <a:lvl7pPr marL="3141663" indent="-246063" fontAlgn="base">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7pPr>
            <a:lvl8pPr marL="3598863" indent="-246063" fontAlgn="base">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8pPr>
            <a:lvl9pPr marL="4056063" indent="-246063" fontAlgn="base">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Calibri" panose="020F0502020204030204" pitchFamily="34" charset="0"/>
              </a:defRPr>
            </a:lvl9pPr>
          </a:lstStyle>
          <a:p>
            <a:pPr fontAlgn="base">
              <a:spcBef>
                <a:spcPct val="0"/>
              </a:spcBef>
              <a:spcAft>
                <a:spcPct val="0"/>
              </a:spcAft>
            </a:pPr>
            <a:fld id="{648E2315-8FA1-4C57-B84C-D6E390C8AEF4}" type="slidenum">
              <a:rPr lang="ru-RU" altLang="ru-RU">
                <a:ea typeface="Arial Unicode MS" panose="020B0604020202020204" pitchFamily="34" charset="-128"/>
                <a:cs typeface="Arial Unicode MS" panose="020B0604020202020204" pitchFamily="34" charset="-128"/>
              </a:rPr>
              <a:pPr fontAlgn="base">
                <a:spcBef>
                  <a:spcPct val="0"/>
                </a:spcBef>
                <a:spcAft>
                  <a:spcPct val="0"/>
                </a:spcAft>
              </a:pPr>
              <a:t>36</a:t>
            </a:fld>
            <a:endParaRPr lang="ru-RU" altLang="ru-RU">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003837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481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6956C5AF-C471-4E98-9F33-9E6918D7DA2D}" type="slidenum">
              <a:rPr lang="ru-RU" smtClean="0">
                <a:latin typeface="Calibri" panose="020F0502020204030204" pitchFamily="34" charset="0"/>
              </a:rPr>
              <a:pPr/>
              <a:t>37</a:t>
            </a:fld>
            <a:endParaRPr lang="ru-RU">
              <a:latin typeface="Calibri" panose="020F0502020204030204" pitchFamily="34" charset="0"/>
            </a:endParaRPr>
          </a:p>
        </p:txBody>
      </p:sp>
    </p:spTree>
    <p:extLst>
      <p:ext uri="{BB962C8B-B14F-4D97-AF65-F5344CB8AC3E}">
        <p14:creationId xmlns:p14="http://schemas.microsoft.com/office/powerpoint/2010/main" val="3201036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92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21C668FC-0952-4DB7-8FC2-4E569EB0D055}" type="slidenum">
              <a:rPr lang="ru-RU" smtClean="0">
                <a:latin typeface="Calibri" panose="020F0502020204030204" pitchFamily="34" charset="0"/>
              </a:rPr>
              <a:pPr/>
              <a:t>4</a:t>
            </a:fld>
            <a:endParaRPr lang="ru-RU">
              <a:latin typeface="Calibri" panose="020F0502020204030204" pitchFamily="34" charset="0"/>
            </a:endParaRPr>
          </a:p>
        </p:txBody>
      </p:sp>
    </p:spTree>
    <p:extLst>
      <p:ext uri="{BB962C8B-B14F-4D97-AF65-F5344CB8AC3E}">
        <p14:creationId xmlns:p14="http://schemas.microsoft.com/office/powerpoint/2010/main" val="420478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9220" name="Номер слайда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0418EF0F-8302-45C6-890D-FFB6A62F152B}" type="slidenum">
              <a:rPr lang="ru-RU" smtClean="0">
                <a:latin typeface="Calibri" panose="020F0502020204030204" pitchFamily="34" charset="0"/>
              </a:rPr>
              <a:pPr/>
              <a:t>5</a:t>
            </a:fld>
            <a:endParaRPr lang="ru-RU">
              <a:latin typeface="Calibri" panose="020F0502020204030204" pitchFamily="34" charset="0"/>
            </a:endParaRPr>
          </a:p>
        </p:txBody>
      </p:sp>
    </p:spTree>
    <p:extLst>
      <p:ext uri="{BB962C8B-B14F-4D97-AF65-F5344CB8AC3E}">
        <p14:creationId xmlns:p14="http://schemas.microsoft.com/office/powerpoint/2010/main" val="3089245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9220" name="Номер слайда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0418EF0F-8302-45C6-890D-FFB6A62F152B}" type="slidenum">
              <a:rPr lang="ru-RU" smtClean="0">
                <a:latin typeface="Calibri" panose="020F0502020204030204" pitchFamily="34" charset="0"/>
              </a:rPr>
              <a:pPr/>
              <a:t>6</a:t>
            </a:fld>
            <a:endParaRPr lang="ru-RU">
              <a:latin typeface="Calibri" panose="020F0502020204030204" pitchFamily="34" charset="0"/>
            </a:endParaRPr>
          </a:p>
        </p:txBody>
      </p:sp>
    </p:spTree>
    <p:extLst>
      <p:ext uri="{BB962C8B-B14F-4D97-AF65-F5344CB8AC3E}">
        <p14:creationId xmlns:p14="http://schemas.microsoft.com/office/powerpoint/2010/main" val="1508698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9220" name="Номер слайда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0418EF0F-8302-45C6-890D-FFB6A62F152B}" type="slidenum">
              <a:rPr lang="ru-RU" smtClean="0">
                <a:latin typeface="Calibri" panose="020F0502020204030204" pitchFamily="34" charset="0"/>
              </a:rPr>
              <a:pPr/>
              <a:t>7</a:t>
            </a:fld>
            <a:endParaRPr lang="ru-RU">
              <a:latin typeface="Calibri" panose="020F0502020204030204" pitchFamily="34" charset="0"/>
            </a:endParaRPr>
          </a:p>
        </p:txBody>
      </p:sp>
    </p:spTree>
    <p:extLst>
      <p:ext uri="{BB962C8B-B14F-4D97-AF65-F5344CB8AC3E}">
        <p14:creationId xmlns:p14="http://schemas.microsoft.com/office/powerpoint/2010/main" val="3262671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9220" name="Номер слайда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0418EF0F-8302-45C6-890D-FFB6A62F152B}" type="slidenum">
              <a:rPr lang="ru-RU" smtClean="0">
                <a:latin typeface="Calibri" panose="020F0502020204030204" pitchFamily="34" charset="0"/>
              </a:rPr>
              <a:pPr/>
              <a:t>8</a:t>
            </a:fld>
            <a:endParaRPr lang="ru-RU">
              <a:latin typeface="Calibri" panose="020F0502020204030204" pitchFamily="34" charset="0"/>
            </a:endParaRPr>
          </a:p>
        </p:txBody>
      </p:sp>
    </p:spTree>
    <p:extLst>
      <p:ext uri="{BB962C8B-B14F-4D97-AF65-F5344CB8AC3E}">
        <p14:creationId xmlns:p14="http://schemas.microsoft.com/office/powerpoint/2010/main" val="2338380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133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0625A8D1-14D7-439F-942F-C09479497155}" type="slidenum">
              <a:rPr lang="ru-RU" smtClean="0">
                <a:latin typeface="Calibri" panose="020F0502020204030204" pitchFamily="34" charset="0"/>
              </a:rPr>
              <a:pPr/>
              <a:t>9</a:t>
            </a:fld>
            <a:endParaRPr lang="ru-RU">
              <a:latin typeface="Calibri" panose="020F0502020204030204" pitchFamily="34" charset="0"/>
            </a:endParaRPr>
          </a:p>
        </p:txBody>
      </p:sp>
    </p:spTree>
    <p:extLst>
      <p:ext uri="{BB962C8B-B14F-4D97-AF65-F5344CB8AC3E}">
        <p14:creationId xmlns:p14="http://schemas.microsoft.com/office/powerpoint/2010/main" val="2864787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163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mic Sans MS" panose="030F0702030302020204" pitchFamily="66" charset="0"/>
              </a:defRPr>
            </a:lvl1pPr>
            <a:lvl2pPr marL="803275" indent="-307975">
              <a:defRPr>
                <a:solidFill>
                  <a:schemeClr val="tx1"/>
                </a:solidFill>
                <a:latin typeface="Comic Sans MS" panose="030F0702030302020204" pitchFamily="66" charset="0"/>
              </a:defRPr>
            </a:lvl2pPr>
            <a:lvl3pPr marL="1236663" indent="-246063">
              <a:defRPr>
                <a:solidFill>
                  <a:schemeClr val="tx1"/>
                </a:solidFill>
                <a:latin typeface="Comic Sans MS" panose="030F0702030302020204" pitchFamily="66" charset="0"/>
              </a:defRPr>
            </a:lvl3pPr>
            <a:lvl4pPr marL="1731963" indent="-246063">
              <a:defRPr>
                <a:solidFill>
                  <a:schemeClr val="tx1"/>
                </a:solidFill>
                <a:latin typeface="Comic Sans MS" panose="030F0702030302020204" pitchFamily="66" charset="0"/>
              </a:defRPr>
            </a:lvl4pPr>
            <a:lvl5pPr marL="2227263" indent="-246063">
              <a:defRPr>
                <a:solidFill>
                  <a:schemeClr val="tx1"/>
                </a:solidFill>
                <a:latin typeface="Comic Sans MS" panose="030F0702030302020204" pitchFamily="66" charset="0"/>
              </a:defRPr>
            </a:lvl5pPr>
            <a:lvl6pPr marL="2684463" indent="-246063" eaLnBrk="0" fontAlgn="base" hangingPunct="0">
              <a:spcBef>
                <a:spcPct val="0"/>
              </a:spcBef>
              <a:spcAft>
                <a:spcPct val="0"/>
              </a:spcAft>
              <a:defRPr>
                <a:solidFill>
                  <a:schemeClr val="tx1"/>
                </a:solidFill>
                <a:latin typeface="Comic Sans MS" panose="030F0702030302020204" pitchFamily="66" charset="0"/>
              </a:defRPr>
            </a:lvl6pPr>
            <a:lvl7pPr marL="3141663" indent="-246063" eaLnBrk="0" fontAlgn="base" hangingPunct="0">
              <a:spcBef>
                <a:spcPct val="0"/>
              </a:spcBef>
              <a:spcAft>
                <a:spcPct val="0"/>
              </a:spcAft>
              <a:defRPr>
                <a:solidFill>
                  <a:schemeClr val="tx1"/>
                </a:solidFill>
                <a:latin typeface="Comic Sans MS" panose="030F0702030302020204" pitchFamily="66" charset="0"/>
              </a:defRPr>
            </a:lvl7pPr>
            <a:lvl8pPr marL="3598863" indent="-246063" eaLnBrk="0" fontAlgn="base" hangingPunct="0">
              <a:spcBef>
                <a:spcPct val="0"/>
              </a:spcBef>
              <a:spcAft>
                <a:spcPct val="0"/>
              </a:spcAft>
              <a:defRPr>
                <a:solidFill>
                  <a:schemeClr val="tx1"/>
                </a:solidFill>
                <a:latin typeface="Comic Sans MS" panose="030F0702030302020204" pitchFamily="66" charset="0"/>
              </a:defRPr>
            </a:lvl8pPr>
            <a:lvl9pPr marL="4056063" indent="-246063" eaLnBrk="0" fontAlgn="base" hangingPunct="0">
              <a:spcBef>
                <a:spcPct val="0"/>
              </a:spcBef>
              <a:spcAft>
                <a:spcPct val="0"/>
              </a:spcAft>
              <a:defRPr>
                <a:solidFill>
                  <a:schemeClr val="tx1"/>
                </a:solidFill>
                <a:latin typeface="Comic Sans MS" panose="030F0702030302020204" pitchFamily="66" charset="0"/>
              </a:defRPr>
            </a:lvl9pPr>
          </a:lstStyle>
          <a:p>
            <a:fld id="{BB2E460F-930F-4453-8F5D-CAF9CAAE0D99}" type="slidenum">
              <a:rPr lang="ru-RU" smtClean="0">
                <a:latin typeface="Calibri" panose="020F0502020204030204" pitchFamily="34" charset="0"/>
              </a:rPr>
              <a:pPr/>
              <a:t>10</a:t>
            </a:fld>
            <a:endParaRPr lang="ru-RU">
              <a:latin typeface="Calibri" panose="020F0502020204030204" pitchFamily="34" charset="0"/>
            </a:endParaRPr>
          </a:p>
        </p:txBody>
      </p:sp>
    </p:spTree>
    <p:extLst>
      <p:ext uri="{BB962C8B-B14F-4D97-AF65-F5344CB8AC3E}">
        <p14:creationId xmlns:p14="http://schemas.microsoft.com/office/powerpoint/2010/main" val="161848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455C934-843D-4CE4-86AB-FF8B269A98D5}" type="slidenum">
              <a:rPr lang="ru-RU" altLang="ru-RU"/>
              <a:pPr>
                <a:defRPr/>
              </a:pPr>
              <a:t>‹#›</a:t>
            </a:fld>
            <a:endParaRPr lang="ru-RU" altLang="ru-RU"/>
          </a:p>
        </p:txBody>
      </p:sp>
    </p:spTree>
    <p:extLst>
      <p:ext uri="{BB962C8B-B14F-4D97-AF65-F5344CB8AC3E}">
        <p14:creationId xmlns:p14="http://schemas.microsoft.com/office/powerpoint/2010/main" val="52892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1E78A38-5185-410F-A275-9E8F3C0B629C}" type="slidenum">
              <a:rPr lang="ru-RU" altLang="ru-RU"/>
              <a:pPr>
                <a:defRPr/>
              </a:pPr>
              <a:t>‹#›</a:t>
            </a:fld>
            <a:endParaRPr lang="ru-RU" altLang="ru-RU"/>
          </a:p>
        </p:txBody>
      </p:sp>
    </p:spTree>
    <p:extLst>
      <p:ext uri="{BB962C8B-B14F-4D97-AF65-F5344CB8AC3E}">
        <p14:creationId xmlns:p14="http://schemas.microsoft.com/office/powerpoint/2010/main" val="3235684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838E40E-02D7-4E80-8171-418CA3A840CE}" type="slidenum">
              <a:rPr lang="ru-RU" altLang="ru-RU"/>
              <a:pPr>
                <a:defRPr/>
              </a:pPr>
              <a:t>‹#›</a:t>
            </a:fld>
            <a:endParaRPr lang="ru-RU" altLang="ru-RU"/>
          </a:p>
        </p:txBody>
      </p:sp>
    </p:spTree>
    <p:extLst>
      <p:ext uri="{BB962C8B-B14F-4D97-AF65-F5344CB8AC3E}">
        <p14:creationId xmlns:p14="http://schemas.microsoft.com/office/powerpoint/2010/main" val="3179258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274638"/>
            <a:ext cx="10972800" cy="1143000"/>
          </a:xfrm>
        </p:spPr>
        <p:txBody>
          <a:bodyPr/>
          <a:lstStyle/>
          <a:p>
            <a:r>
              <a:rPr lang="ru-RU"/>
              <a:t>Образец заголовка</a:t>
            </a:r>
          </a:p>
        </p:txBody>
      </p:sp>
      <p:sp>
        <p:nvSpPr>
          <p:cNvPr id="3" name="Объект 2"/>
          <p:cNvSpPr>
            <a:spLocks noGrp="1"/>
          </p:cNvSpPr>
          <p:nvPr>
            <p:ph sz="quarter" idx="1"/>
          </p:nvPr>
        </p:nvSpPr>
        <p:spPr>
          <a:xfrm>
            <a:off x="609600" y="1600200"/>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7600" y="1600200"/>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09600" y="3938591"/>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7600" y="3938591"/>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FDAE320A-9727-4E12-A81C-FF1EDEAEFBA2}" type="slidenum">
              <a:rPr lang="ru-RU" altLang="ru-RU"/>
              <a:pPr>
                <a:defRPr/>
              </a:pPr>
              <a:t>‹#›</a:t>
            </a:fld>
            <a:endParaRPr lang="ru-RU" altLang="ru-RU"/>
          </a:p>
        </p:txBody>
      </p:sp>
    </p:spTree>
    <p:extLst>
      <p:ext uri="{BB962C8B-B14F-4D97-AF65-F5344CB8AC3E}">
        <p14:creationId xmlns:p14="http://schemas.microsoft.com/office/powerpoint/2010/main" val="74223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A825750-478B-46C2-9B98-60D9110D0509}" type="slidenum">
              <a:rPr lang="ru-RU" altLang="ru-RU"/>
              <a:pPr>
                <a:defRPr/>
              </a:pPr>
              <a:t>‹#›</a:t>
            </a:fld>
            <a:endParaRPr lang="ru-RU" altLang="ru-RU"/>
          </a:p>
        </p:txBody>
      </p:sp>
    </p:spTree>
    <p:extLst>
      <p:ext uri="{BB962C8B-B14F-4D97-AF65-F5344CB8AC3E}">
        <p14:creationId xmlns:p14="http://schemas.microsoft.com/office/powerpoint/2010/main" val="21824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C1BE73C-EA8A-432C-A789-075E7C210FA8}" type="slidenum">
              <a:rPr lang="ru-RU" altLang="ru-RU"/>
              <a:pPr>
                <a:defRPr/>
              </a:pPr>
              <a:t>‹#›</a:t>
            </a:fld>
            <a:endParaRPr lang="ru-RU" altLang="ru-RU"/>
          </a:p>
        </p:txBody>
      </p:sp>
    </p:spTree>
    <p:extLst>
      <p:ext uri="{BB962C8B-B14F-4D97-AF65-F5344CB8AC3E}">
        <p14:creationId xmlns:p14="http://schemas.microsoft.com/office/powerpoint/2010/main" val="222991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AF37CA8-7893-42B4-BBEA-9AA88FCA4297}" type="slidenum">
              <a:rPr lang="ru-RU" altLang="ru-RU"/>
              <a:pPr>
                <a:defRPr/>
              </a:pPr>
              <a:t>‹#›</a:t>
            </a:fld>
            <a:endParaRPr lang="ru-RU" altLang="ru-RU"/>
          </a:p>
        </p:txBody>
      </p:sp>
    </p:spTree>
    <p:extLst>
      <p:ext uri="{BB962C8B-B14F-4D97-AF65-F5344CB8AC3E}">
        <p14:creationId xmlns:p14="http://schemas.microsoft.com/office/powerpoint/2010/main" val="257149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240C4802-1DF1-4F61-A50B-B1D6DCD0D8B1}" type="slidenum">
              <a:rPr lang="ru-RU" altLang="ru-RU"/>
              <a:pPr>
                <a:defRPr/>
              </a:pPr>
              <a:t>‹#›</a:t>
            </a:fld>
            <a:endParaRPr lang="ru-RU" altLang="ru-RU"/>
          </a:p>
        </p:txBody>
      </p:sp>
    </p:spTree>
    <p:extLst>
      <p:ext uri="{BB962C8B-B14F-4D97-AF65-F5344CB8AC3E}">
        <p14:creationId xmlns:p14="http://schemas.microsoft.com/office/powerpoint/2010/main" val="105888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F5F11767-A240-4A13-ADD5-B6E8D5AFEC86}" type="slidenum">
              <a:rPr lang="ru-RU" altLang="ru-RU"/>
              <a:pPr>
                <a:defRPr/>
              </a:pPr>
              <a:t>‹#›</a:t>
            </a:fld>
            <a:endParaRPr lang="ru-RU" altLang="ru-RU"/>
          </a:p>
        </p:txBody>
      </p:sp>
    </p:spTree>
    <p:extLst>
      <p:ext uri="{BB962C8B-B14F-4D97-AF65-F5344CB8AC3E}">
        <p14:creationId xmlns:p14="http://schemas.microsoft.com/office/powerpoint/2010/main" val="2829139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F7D40F0C-49F0-4C17-AC12-5A0B4A518819}" type="slidenum">
              <a:rPr lang="ru-RU" altLang="ru-RU"/>
              <a:pPr>
                <a:defRPr/>
              </a:pPr>
              <a:t>‹#›</a:t>
            </a:fld>
            <a:endParaRPr lang="ru-RU" altLang="ru-RU"/>
          </a:p>
        </p:txBody>
      </p:sp>
    </p:spTree>
    <p:extLst>
      <p:ext uri="{BB962C8B-B14F-4D97-AF65-F5344CB8AC3E}">
        <p14:creationId xmlns:p14="http://schemas.microsoft.com/office/powerpoint/2010/main" val="4166570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7E53BD1-6516-4D43-9047-005D9407F927}" type="slidenum">
              <a:rPr lang="ru-RU" altLang="ru-RU"/>
              <a:pPr>
                <a:defRPr/>
              </a:pPr>
              <a:t>‹#›</a:t>
            </a:fld>
            <a:endParaRPr lang="ru-RU" altLang="ru-RU"/>
          </a:p>
        </p:txBody>
      </p:sp>
    </p:spTree>
    <p:extLst>
      <p:ext uri="{BB962C8B-B14F-4D97-AF65-F5344CB8AC3E}">
        <p14:creationId xmlns:p14="http://schemas.microsoft.com/office/powerpoint/2010/main" val="2618361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E61309C-86AC-44E8-8488-C4E440C13572}" type="slidenum">
              <a:rPr lang="ru-RU" altLang="ru-RU"/>
              <a:pPr>
                <a:defRPr/>
              </a:pPr>
              <a:t>‹#›</a:t>
            </a:fld>
            <a:endParaRPr lang="ru-RU" altLang="ru-RU"/>
          </a:p>
        </p:txBody>
      </p:sp>
    </p:spTree>
    <p:extLst>
      <p:ext uri="{BB962C8B-B14F-4D97-AF65-F5344CB8AC3E}">
        <p14:creationId xmlns:p14="http://schemas.microsoft.com/office/powerpoint/2010/main" val="48542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ru-RU"/>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ru-RU"/>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FCA824C3-FF31-4575-BE7F-BBE4020FEE45}"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3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30.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3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19.xml"/><Relationship Id="rId16"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mailto:danila@pupov.ru" TargetMode="External"/><Relationship Id="rId2" Type="http://schemas.openxmlformats.org/officeDocument/2006/relationships/hyperlink" Target="https://bioturnir.ru/"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263352" y="2819400"/>
            <a:ext cx="11665296" cy="1185664"/>
          </a:xfrm>
        </p:spPr>
        <p:txBody>
          <a:bodyPr/>
          <a:lstStyle/>
          <a:p>
            <a:pPr algn="r" eaLnBrk="1" hangingPunct="1"/>
            <a:r>
              <a:rPr lang="ru-RU" sz="5400" dirty="0">
                <a:latin typeface="Calibri" panose="020F0502020204030204" pitchFamily="34" charset="0"/>
              </a:rPr>
              <a:t>Всероссийский Турнир юных биологов</a:t>
            </a:r>
          </a:p>
        </p:txBody>
      </p:sp>
      <p:sp>
        <p:nvSpPr>
          <p:cNvPr id="2" name="TextBox 1"/>
          <p:cNvSpPr txBox="1"/>
          <p:nvPr/>
        </p:nvSpPr>
        <p:spPr>
          <a:xfrm>
            <a:off x="9768408" y="6309320"/>
            <a:ext cx="2267744" cy="369332"/>
          </a:xfrm>
          <a:prstGeom prst="rect">
            <a:avLst/>
          </a:prstGeom>
          <a:noFill/>
        </p:spPr>
        <p:txBody>
          <a:bodyPr wrap="square" rtlCol="0">
            <a:spAutoFit/>
          </a:bodyPr>
          <a:lstStyle/>
          <a:p>
            <a:pPr algn="r"/>
            <a:r>
              <a:rPr lang="ru-RU" dirty="0"/>
              <a:t>Версия </a:t>
            </a:r>
            <a:r>
              <a:rPr lang="en-US" dirty="0"/>
              <a:t>02</a:t>
            </a:r>
            <a:r>
              <a:rPr lang="ru-RU" dirty="0"/>
              <a:t>.202</a:t>
            </a:r>
            <a:r>
              <a:rPr lang="en-US" dirty="0"/>
              <a:t>3</a:t>
            </a:r>
            <a:endParaRPr lang="ru-RU" dirty="0"/>
          </a:p>
        </p:txBody>
      </p:sp>
      <p:pic>
        <p:nvPicPr>
          <p:cNvPr id="4" name="Рисунок 3">
            <a:extLst>
              <a:ext uri="{FF2B5EF4-FFF2-40B4-BE49-F238E27FC236}">
                <a16:creationId xmlns:a16="http://schemas.microsoft.com/office/drawing/2014/main" id="{4DEABB15-96E3-4096-9832-006C730A2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944" y="4897625"/>
            <a:ext cx="6249944" cy="619607"/>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Объект 2"/>
          <p:cNvSpPr>
            <a:spLocks noGrp="1"/>
          </p:cNvSpPr>
          <p:nvPr>
            <p:ph idx="4294967295"/>
          </p:nvPr>
        </p:nvSpPr>
        <p:spPr>
          <a:xfrm>
            <a:off x="407368" y="1412776"/>
            <a:ext cx="11377264" cy="4969197"/>
          </a:xfrm>
        </p:spPr>
        <p:txBody>
          <a:bodyPr/>
          <a:lstStyle/>
          <a:p>
            <a:pPr marL="0" indent="0" algn="just" eaLnBrk="1" hangingPunct="1">
              <a:spcBef>
                <a:spcPct val="50000"/>
              </a:spcBef>
              <a:buNone/>
            </a:pPr>
            <a:r>
              <a:rPr lang="ru-RU" sz="2800" b="1" dirty="0">
                <a:latin typeface="Calibri" panose="020F0502020204030204" pitchFamily="34" charset="0"/>
              </a:rPr>
              <a:t>«Слизень внутри» </a:t>
            </a:r>
            <a:r>
              <a:rPr lang="ru-RU" sz="2800" dirty="0">
                <a:latin typeface="Calibri" panose="020F0502020204030204" pitchFamily="34" charset="0"/>
              </a:rPr>
              <a:t>Моллюски – один из самых многочисленных типов животных. Однако, среди них не получили широкого распространения виды, являющиеся эндопаразитами млекопитающих. Какие анатомические, физиологические и экологические особенности моллюсков препятствовали им в освоении этой среды обитания в процессе эволюции? Какая группа моллюсков с наибольшей вероятностью могла бы перейти к </a:t>
            </a:r>
            <a:r>
              <a:rPr lang="ru-RU" sz="2800" dirty="0" err="1">
                <a:latin typeface="Calibri" panose="020F0502020204030204" pitchFamily="34" charset="0"/>
              </a:rPr>
              <a:t>эндопаразитическому</a:t>
            </a:r>
            <a:r>
              <a:rPr lang="ru-RU" sz="2800" dirty="0">
                <a:latin typeface="Calibri" panose="020F0502020204030204" pitchFamily="34" charset="0"/>
              </a:rPr>
              <a:t> образу жизни? Предложите, как мог бы быть устроен такой моллюск-эндопаразит млекопитающих.</a:t>
            </a:r>
          </a:p>
        </p:txBody>
      </p:sp>
      <p:sp>
        <p:nvSpPr>
          <p:cNvPr id="4" name="Заголовок 1">
            <a:extLst>
              <a:ext uri="{FF2B5EF4-FFF2-40B4-BE49-F238E27FC236}">
                <a16:creationId xmlns:a16="http://schemas.microsoft.com/office/drawing/2014/main" id="{4D9FA501-1C6C-4D82-8964-68537BB38FE4}"/>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Задания Всероссийского ТЮБ – 202</a:t>
            </a:r>
            <a:r>
              <a:rPr lang="en-US" altLang="ru-RU" kern="0" dirty="0">
                <a:latin typeface="Calibri" panose="020F0502020204030204" pitchFamily="34" charset="0"/>
              </a:rPr>
              <a:t>2</a:t>
            </a:r>
            <a:endParaRPr lang="ru-RU" altLang="ru-RU" kern="0" dirty="0">
              <a:latin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ъект 2"/>
          <p:cNvSpPr>
            <a:spLocks noGrp="1"/>
          </p:cNvSpPr>
          <p:nvPr>
            <p:ph idx="4294967295"/>
          </p:nvPr>
        </p:nvSpPr>
        <p:spPr>
          <a:xfrm>
            <a:off x="407368" y="1412776"/>
            <a:ext cx="11377264" cy="4244975"/>
          </a:xfrm>
        </p:spPr>
        <p:txBody>
          <a:bodyPr/>
          <a:lstStyle/>
          <a:p>
            <a:pPr marL="0" indent="0" algn="just" eaLnBrk="1" hangingPunct="1">
              <a:spcBef>
                <a:spcPct val="50000"/>
              </a:spcBef>
              <a:buNone/>
            </a:pPr>
            <a:r>
              <a:rPr lang="ru-RU" sz="2800" b="1" dirty="0">
                <a:latin typeface="Calibri" panose="020F0502020204030204" pitchFamily="34" charset="0"/>
              </a:rPr>
              <a:t>«Авгиевы конюшни» </a:t>
            </a:r>
            <a:r>
              <a:rPr lang="ru-RU" sz="2800" dirty="0">
                <a:latin typeface="Calibri" panose="020F0502020204030204" pitchFamily="34" charset="0"/>
              </a:rPr>
              <a:t>Органеллы могут быть развиты в разной степени в разных типах клеток. Выделите TOП-5 типов клеток человека, у которых некоторые органеллы представлены настолько слабо, что могут быть утрачены без значительного ущерба, как для самой клетки, так и для организма в целом. Предположите, какая органелла наиболее вероятно может быть полностью утрачена во всех типах человеческих клеток. Какие из своих функций она утратит полностью, а какие все же придется передать другим органеллам?</a:t>
            </a:r>
          </a:p>
        </p:txBody>
      </p:sp>
      <p:sp>
        <p:nvSpPr>
          <p:cNvPr id="4" name="Заголовок 1">
            <a:extLst>
              <a:ext uri="{FF2B5EF4-FFF2-40B4-BE49-F238E27FC236}">
                <a16:creationId xmlns:a16="http://schemas.microsoft.com/office/drawing/2014/main" id="{793C1AB2-144C-4378-B80C-4DDA343E098A}"/>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Задания Всероссийского ТЮБ – 202</a:t>
            </a:r>
            <a:r>
              <a:rPr lang="en-US" altLang="ru-RU" kern="0" dirty="0">
                <a:latin typeface="Calibri" panose="020F0502020204030204" pitchFamily="34" charset="0"/>
              </a:rPr>
              <a:t>2</a:t>
            </a:r>
            <a:endParaRPr lang="ru-RU" altLang="ru-RU" kern="0" dirty="0">
              <a:latin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ъект 2"/>
          <p:cNvSpPr>
            <a:spLocks noGrp="1"/>
          </p:cNvSpPr>
          <p:nvPr>
            <p:ph idx="4294967295"/>
          </p:nvPr>
        </p:nvSpPr>
        <p:spPr>
          <a:xfrm>
            <a:off x="407368" y="1412776"/>
            <a:ext cx="11377264" cy="4608512"/>
          </a:xfrm>
        </p:spPr>
        <p:txBody>
          <a:bodyPr/>
          <a:lstStyle/>
          <a:p>
            <a:pPr marL="0" indent="0" algn="just" eaLnBrk="1" hangingPunct="1">
              <a:spcBef>
                <a:spcPct val="50000"/>
              </a:spcBef>
              <a:buNone/>
            </a:pPr>
            <a:r>
              <a:rPr lang="ru-RU" sz="2800" b="1" dirty="0">
                <a:latin typeface="Calibri" panose="020F0502020204030204" pitchFamily="34" charset="0"/>
              </a:rPr>
              <a:t>«</a:t>
            </a:r>
            <a:r>
              <a:rPr lang="ru-RU" sz="2800" b="1" dirty="0" err="1">
                <a:latin typeface="Calibri" panose="020F0502020204030204" pitchFamily="34" charset="0"/>
              </a:rPr>
              <a:t>Супервирус</a:t>
            </a:r>
            <a:r>
              <a:rPr lang="ru-RU" sz="2800" b="1" dirty="0">
                <a:latin typeface="Calibri" panose="020F0502020204030204" pitchFamily="34" charset="0"/>
              </a:rPr>
              <a:t>»</a:t>
            </a:r>
            <a:r>
              <a:rPr lang="ru-RU" sz="2800" dirty="0">
                <a:latin typeface="Calibri" panose="020F0502020204030204" pitchFamily="34" charset="0"/>
              </a:rPr>
              <a:t> Выделяют шесть основных путей передачи вирусных инфекций: воздушно-капельный, пищевой, половой, кожный, гемотрансфузионный и вертикальный. Очевидно, что многие вирусы могут передаваться несколькими из этих путей одновременно, но с разной эффективностью. Какие особенности вирусов оказывают ключевое влияние на эффективность передачи тем или иным путем? Предложите модель вируса, который может эффективно использовать наибольшее количество путей передачи одновременно. Почему возникновение такого вируса в ходе эволюции будет затруднено?</a:t>
            </a:r>
          </a:p>
        </p:txBody>
      </p:sp>
      <p:sp>
        <p:nvSpPr>
          <p:cNvPr id="4" name="Заголовок 1">
            <a:extLst>
              <a:ext uri="{FF2B5EF4-FFF2-40B4-BE49-F238E27FC236}">
                <a16:creationId xmlns:a16="http://schemas.microsoft.com/office/drawing/2014/main" id="{0793D4A4-A8AD-48DA-870E-44F458ADA9C1}"/>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Задания Всероссийского ТЮБ – 202</a:t>
            </a:r>
            <a:r>
              <a:rPr lang="en-US" altLang="ru-RU" kern="0" dirty="0">
                <a:latin typeface="Calibri" panose="020F0502020204030204" pitchFamily="34" charset="0"/>
              </a:rPr>
              <a:t>2</a:t>
            </a:r>
            <a:endParaRPr lang="ru-RU" altLang="ru-RU" kern="0" dirty="0">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id="{6A1D0EB8-9DD1-4F9A-977D-098227FD637C}"/>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Биологический бой</a:t>
            </a:r>
          </a:p>
        </p:txBody>
      </p:sp>
      <p:sp>
        <p:nvSpPr>
          <p:cNvPr id="14" name="Text Box 3">
            <a:extLst>
              <a:ext uri="{FF2B5EF4-FFF2-40B4-BE49-F238E27FC236}">
                <a16:creationId xmlns:a16="http://schemas.microsoft.com/office/drawing/2014/main" id="{9747047C-37A0-4306-B1AD-19B31A4F6D8C}"/>
              </a:ext>
            </a:extLst>
          </p:cNvPr>
          <p:cNvSpPr txBox="1">
            <a:spLocks noChangeArrowheads="1"/>
          </p:cNvSpPr>
          <p:nvPr/>
        </p:nvSpPr>
        <p:spPr bwMode="auto">
          <a:xfrm>
            <a:off x="551384" y="1196751"/>
            <a:ext cx="113772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2000" b="1" dirty="0">
                <a:latin typeface="Calibri" panose="020F0502020204030204" pitchFamily="34" charset="0"/>
              </a:rPr>
              <a:t>Участвуют 3 команды. Проводится в 3 раунда</a:t>
            </a:r>
          </a:p>
        </p:txBody>
      </p:sp>
      <p:sp>
        <p:nvSpPr>
          <p:cNvPr id="15" name="Text Box 4">
            <a:extLst>
              <a:ext uri="{FF2B5EF4-FFF2-40B4-BE49-F238E27FC236}">
                <a16:creationId xmlns:a16="http://schemas.microsoft.com/office/drawing/2014/main" id="{CC20F659-C4DC-4AC2-B21D-B8E2E0269F73}"/>
              </a:ext>
            </a:extLst>
          </p:cNvPr>
          <p:cNvSpPr txBox="1">
            <a:spLocks noChangeArrowheads="1"/>
          </p:cNvSpPr>
          <p:nvPr/>
        </p:nvSpPr>
        <p:spPr bwMode="auto">
          <a:xfrm>
            <a:off x="551384" y="1699993"/>
            <a:ext cx="11377264"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2000" b="1" dirty="0">
                <a:solidFill>
                  <a:srgbClr val="FF0000"/>
                </a:solidFill>
                <a:latin typeface="Calibri" panose="020F0502020204030204" pitchFamily="34" charset="0"/>
              </a:rPr>
              <a:t>Докладчик:</a:t>
            </a:r>
            <a:r>
              <a:rPr lang="ru-RU" altLang="ru-RU" sz="2000" b="1" dirty="0">
                <a:latin typeface="Calibri" panose="020F0502020204030204" pitchFamily="34" charset="0"/>
              </a:rPr>
              <a:t> </a:t>
            </a:r>
            <a:r>
              <a:rPr lang="ru-RU" altLang="ru-RU" sz="2000" dirty="0">
                <a:latin typeface="Calibri" panose="020F0502020204030204" pitchFamily="34" charset="0"/>
              </a:rPr>
              <a:t>представляет решение обсуждаемой задачи в виде краткого иллюстрированного устного сообщения</a:t>
            </a:r>
          </a:p>
        </p:txBody>
      </p:sp>
      <p:sp>
        <p:nvSpPr>
          <p:cNvPr id="16" name="Text Box 5">
            <a:extLst>
              <a:ext uri="{FF2B5EF4-FFF2-40B4-BE49-F238E27FC236}">
                <a16:creationId xmlns:a16="http://schemas.microsoft.com/office/drawing/2014/main" id="{E871B7DF-C1A9-445E-A5B4-213DFAA67796}"/>
              </a:ext>
            </a:extLst>
          </p:cNvPr>
          <p:cNvSpPr txBox="1">
            <a:spLocks noChangeArrowheads="1"/>
          </p:cNvSpPr>
          <p:nvPr/>
        </p:nvSpPr>
        <p:spPr bwMode="auto">
          <a:xfrm>
            <a:off x="551384" y="2420715"/>
            <a:ext cx="11377264"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2000" b="1">
                <a:solidFill>
                  <a:srgbClr val="FF0000"/>
                </a:solidFill>
                <a:latin typeface="Calibri" panose="020F0502020204030204" pitchFamily="34" charset="0"/>
              </a:rPr>
              <a:t>Оппонент:</a:t>
            </a:r>
            <a:r>
              <a:rPr lang="ru-RU" altLang="ru-RU" sz="2000" b="1">
                <a:latin typeface="Calibri" panose="020F0502020204030204" pitchFamily="34" charset="0"/>
              </a:rPr>
              <a:t> </a:t>
            </a:r>
            <a:r>
              <a:rPr lang="ru-RU" altLang="ru-RU" sz="2000">
                <a:latin typeface="Calibri" panose="020F0502020204030204" pitchFamily="34" charset="0"/>
              </a:rPr>
              <a:t>делает анализ представленного решения, выявляет его слабые и сильные стороны, уточняет неясные моменты – задает вопросы. </a:t>
            </a:r>
            <a:endParaRPr lang="en-US" altLang="ru-RU" sz="2000">
              <a:latin typeface="Calibri" panose="020F0502020204030204" pitchFamily="34" charset="0"/>
            </a:endParaRPr>
          </a:p>
          <a:p>
            <a:pPr eaLnBrk="1" hangingPunct="1">
              <a:spcBef>
                <a:spcPct val="0"/>
              </a:spcBef>
              <a:buFontTx/>
              <a:buNone/>
            </a:pPr>
            <a:r>
              <a:rPr lang="ru-RU" altLang="ru-RU" sz="2000" u="sng">
                <a:latin typeface="Calibri" panose="020F0502020204030204" pitchFamily="34" charset="0"/>
              </a:rPr>
              <a:t>Но не может</a:t>
            </a:r>
            <a:r>
              <a:rPr lang="ru-RU" altLang="ru-RU" sz="2000">
                <a:latin typeface="Calibri" panose="020F0502020204030204" pitchFamily="34" charset="0"/>
              </a:rPr>
              <a:t> предлагать собственного решения</a:t>
            </a:r>
          </a:p>
        </p:txBody>
      </p:sp>
      <p:sp>
        <p:nvSpPr>
          <p:cNvPr id="17" name="Text Box 6">
            <a:extLst>
              <a:ext uri="{FF2B5EF4-FFF2-40B4-BE49-F238E27FC236}">
                <a16:creationId xmlns:a16="http://schemas.microsoft.com/office/drawing/2014/main" id="{47A3E6E3-6890-40A3-814D-AB839D627076}"/>
              </a:ext>
            </a:extLst>
          </p:cNvPr>
          <p:cNvSpPr txBox="1">
            <a:spLocks noChangeArrowheads="1"/>
          </p:cNvSpPr>
          <p:nvPr/>
        </p:nvSpPr>
        <p:spPr bwMode="auto">
          <a:xfrm>
            <a:off x="551384" y="3482752"/>
            <a:ext cx="113772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2000" b="1">
                <a:latin typeface="Calibri" panose="020F0502020204030204" pitchFamily="34" charset="0"/>
              </a:rPr>
              <a:t>Ответы на вопросы Оппонента и полемика</a:t>
            </a:r>
            <a:endParaRPr lang="ru-RU" altLang="ru-RU" sz="2000">
              <a:latin typeface="Calibri" panose="020F0502020204030204" pitchFamily="34" charset="0"/>
            </a:endParaRPr>
          </a:p>
        </p:txBody>
      </p:sp>
      <p:sp>
        <p:nvSpPr>
          <p:cNvPr id="18" name="Text Box 7">
            <a:extLst>
              <a:ext uri="{FF2B5EF4-FFF2-40B4-BE49-F238E27FC236}">
                <a16:creationId xmlns:a16="http://schemas.microsoft.com/office/drawing/2014/main" id="{6EBBCB8E-FCC1-4EB5-B5DA-8971CB167A00}"/>
              </a:ext>
            </a:extLst>
          </p:cNvPr>
          <p:cNvSpPr txBox="1">
            <a:spLocks noChangeArrowheads="1"/>
          </p:cNvSpPr>
          <p:nvPr/>
        </p:nvSpPr>
        <p:spPr bwMode="auto">
          <a:xfrm>
            <a:off x="551387" y="3889152"/>
            <a:ext cx="113772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2000" b="1" dirty="0">
                <a:solidFill>
                  <a:srgbClr val="FF0000"/>
                </a:solidFill>
                <a:latin typeface="Calibri" panose="020F0502020204030204" pitchFamily="34" charset="0"/>
              </a:rPr>
              <a:t>Рецензент:</a:t>
            </a:r>
            <a:r>
              <a:rPr lang="ru-RU" altLang="ru-RU" sz="2000" b="1" dirty="0">
                <a:latin typeface="Calibri" panose="020F0502020204030204" pitchFamily="34" charset="0"/>
              </a:rPr>
              <a:t> </a:t>
            </a:r>
            <a:r>
              <a:rPr lang="ru-RU" altLang="ru-RU" sz="2000" dirty="0">
                <a:latin typeface="Calibri" panose="020F0502020204030204" pitchFamily="34" charset="0"/>
              </a:rPr>
              <a:t>дает краткую оценку выступлениям Докладчика и Оппонента, анализирует понимание ими обсуждаемой проблемы, задает вопросы Докладчику и Оппоненту</a:t>
            </a:r>
          </a:p>
        </p:txBody>
      </p:sp>
      <p:sp>
        <p:nvSpPr>
          <p:cNvPr id="19" name="Text Box 8">
            <a:extLst>
              <a:ext uri="{FF2B5EF4-FFF2-40B4-BE49-F238E27FC236}">
                <a16:creationId xmlns:a16="http://schemas.microsoft.com/office/drawing/2014/main" id="{FD634D5F-67FD-4714-9425-77908B6580D5}"/>
              </a:ext>
            </a:extLst>
          </p:cNvPr>
          <p:cNvSpPr txBox="1">
            <a:spLocks noChangeArrowheads="1"/>
          </p:cNvSpPr>
          <p:nvPr/>
        </p:nvSpPr>
        <p:spPr bwMode="auto">
          <a:xfrm>
            <a:off x="551383" y="4628788"/>
            <a:ext cx="113772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2000" b="1">
                <a:latin typeface="Calibri" panose="020F0502020204030204" pitchFamily="34" charset="0"/>
              </a:rPr>
              <a:t>Ответы на вопросы Рецензента и трехсторонняя полемика</a:t>
            </a:r>
            <a:endParaRPr lang="ru-RU" altLang="ru-RU" sz="2000">
              <a:latin typeface="Calibri" panose="020F0502020204030204" pitchFamily="34" charset="0"/>
            </a:endParaRPr>
          </a:p>
        </p:txBody>
      </p:sp>
      <p:sp>
        <p:nvSpPr>
          <p:cNvPr id="20" name="Text Box 9">
            <a:extLst>
              <a:ext uri="{FF2B5EF4-FFF2-40B4-BE49-F238E27FC236}">
                <a16:creationId xmlns:a16="http://schemas.microsoft.com/office/drawing/2014/main" id="{B7D7AEAC-BE14-4422-B391-8A67C58E84DC}"/>
              </a:ext>
            </a:extLst>
          </p:cNvPr>
          <p:cNvSpPr txBox="1">
            <a:spLocks noChangeArrowheads="1"/>
          </p:cNvSpPr>
          <p:nvPr/>
        </p:nvSpPr>
        <p:spPr bwMode="auto">
          <a:xfrm>
            <a:off x="551383" y="5112321"/>
            <a:ext cx="11377261"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2000" b="1" dirty="0">
                <a:latin typeface="Calibri" panose="020F0502020204030204" pitchFamily="34" charset="0"/>
              </a:rPr>
              <a:t>Вопросы членов Жюри участникам боя</a:t>
            </a:r>
            <a:endParaRPr lang="ru-RU" altLang="ru-RU" sz="2000" dirty="0">
              <a:latin typeface="Calibri" panose="020F0502020204030204" pitchFamily="34" charset="0"/>
            </a:endParaRPr>
          </a:p>
        </p:txBody>
      </p:sp>
      <p:sp>
        <p:nvSpPr>
          <p:cNvPr id="21" name="Text Box 10">
            <a:extLst>
              <a:ext uri="{FF2B5EF4-FFF2-40B4-BE49-F238E27FC236}">
                <a16:creationId xmlns:a16="http://schemas.microsoft.com/office/drawing/2014/main" id="{2155E7AE-6A02-44E9-B85B-70ACD256FCED}"/>
              </a:ext>
            </a:extLst>
          </p:cNvPr>
          <p:cNvSpPr txBox="1">
            <a:spLocks noChangeArrowheads="1"/>
          </p:cNvSpPr>
          <p:nvPr/>
        </p:nvSpPr>
        <p:spPr bwMode="auto">
          <a:xfrm>
            <a:off x="551383" y="5541195"/>
            <a:ext cx="113772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2000" b="1" dirty="0">
                <a:latin typeface="Calibri" panose="020F0502020204030204" pitchFamily="34" charset="0"/>
              </a:rPr>
              <a:t>Ответы на вопросы членов Жюри</a:t>
            </a:r>
            <a:endParaRPr lang="ru-RU" altLang="ru-RU" sz="2000" dirty="0">
              <a:latin typeface="Calibri" panose="020F0502020204030204" pitchFamily="34" charset="0"/>
            </a:endParaRPr>
          </a:p>
        </p:txBody>
      </p:sp>
      <p:sp>
        <p:nvSpPr>
          <p:cNvPr id="22" name="Text Box 11">
            <a:extLst>
              <a:ext uri="{FF2B5EF4-FFF2-40B4-BE49-F238E27FC236}">
                <a16:creationId xmlns:a16="http://schemas.microsoft.com/office/drawing/2014/main" id="{DAE89BB9-2E88-4E53-A0F9-807329FB8E94}"/>
              </a:ext>
            </a:extLst>
          </p:cNvPr>
          <p:cNvSpPr txBox="1">
            <a:spLocks noChangeArrowheads="1"/>
          </p:cNvSpPr>
          <p:nvPr/>
        </p:nvSpPr>
        <p:spPr bwMode="auto">
          <a:xfrm>
            <a:off x="551384" y="6052915"/>
            <a:ext cx="113772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2000" b="1" dirty="0">
                <a:latin typeface="Calibri" panose="020F0502020204030204" pitchFamily="34" charset="0"/>
              </a:rPr>
              <a:t>Выставление оценок и выступления членов Жюри</a:t>
            </a:r>
            <a:endParaRPr lang="ru-RU" altLang="ru-RU" sz="2000" dirty="0">
              <a:latin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Объект 2"/>
          <p:cNvSpPr>
            <a:spLocks noGrp="1"/>
          </p:cNvSpPr>
          <p:nvPr>
            <p:ph idx="4294967295"/>
          </p:nvPr>
        </p:nvSpPr>
        <p:spPr>
          <a:xfrm>
            <a:off x="551384" y="1300162"/>
            <a:ext cx="11017224" cy="5081165"/>
          </a:xfrm>
        </p:spPr>
        <p:txBody>
          <a:bodyPr/>
          <a:lstStyle/>
          <a:p>
            <a:pPr eaLnBrk="1" hangingPunct="1">
              <a:spcBef>
                <a:spcPct val="0"/>
              </a:spcBef>
              <a:buFontTx/>
              <a:buNone/>
            </a:pPr>
            <a:r>
              <a:rPr lang="ru-RU" altLang="ru-RU" sz="2800" b="1" dirty="0">
                <a:latin typeface="Calibri" panose="020F0502020204030204" pitchFamily="34" charset="0"/>
              </a:rPr>
              <a:t>После каждого раунда </a:t>
            </a:r>
            <a:r>
              <a:rPr lang="ru-RU" altLang="ru-RU" sz="2800" b="1" dirty="0" err="1">
                <a:latin typeface="Calibri" panose="020F0502020204030204" pitchFamily="34" charset="0"/>
              </a:rPr>
              <a:t>биобоя</a:t>
            </a:r>
            <a:r>
              <a:rPr lang="ru-RU" altLang="ru-RU" sz="2800" b="1" dirty="0">
                <a:latin typeface="Calibri" panose="020F0502020204030204" pitchFamily="34" charset="0"/>
              </a:rPr>
              <a:t> жюри выставляет оценки:</a:t>
            </a:r>
          </a:p>
          <a:p>
            <a:pPr eaLnBrk="1" hangingPunct="1">
              <a:spcBef>
                <a:spcPct val="0"/>
              </a:spcBef>
              <a:buFontTx/>
              <a:buNone/>
            </a:pPr>
            <a:endParaRPr lang="ru-RU" altLang="ru-RU" sz="2800" b="1" dirty="0">
              <a:latin typeface="Calibri" panose="020F0502020204030204" pitchFamily="34" charset="0"/>
            </a:endParaRPr>
          </a:p>
          <a:p>
            <a:pPr eaLnBrk="1" hangingPunct="1">
              <a:spcBef>
                <a:spcPct val="0"/>
              </a:spcBef>
              <a:buFontTx/>
              <a:buNone/>
            </a:pPr>
            <a:r>
              <a:rPr lang="ru-RU" altLang="ru-RU" sz="2800" b="1" dirty="0">
                <a:latin typeface="Calibri" panose="020F0502020204030204" pitchFamily="34" charset="0"/>
              </a:rPr>
              <a:t>Докладчику</a:t>
            </a:r>
            <a:r>
              <a:rPr lang="ru-RU" altLang="ru-RU" sz="2800" dirty="0">
                <a:latin typeface="Calibri" panose="020F0502020204030204" pitchFamily="34" charset="0"/>
              </a:rPr>
              <a:t> </a:t>
            </a:r>
            <a:r>
              <a:rPr lang="ru-RU" altLang="ru-RU" sz="2800" u="sng" dirty="0">
                <a:latin typeface="Calibri" panose="020F0502020204030204" pitchFamily="34" charset="0"/>
              </a:rPr>
              <a:t>три независимые оценки</a:t>
            </a:r>
            <a:r>
              <a:rPr lang="ru-RU" altLang="ru-RU" sz="2800" dirty="0">
                <a:latin typeface="Calibri" panose="020F0502020204030204" pitchFamily="34" charset="0"/>
              </a:rPr>
              <a:t> по следующим категориям:</a:t>
            </a:r>
          </a:p>
          <a:p>
            <a:pPr eaLnBrk="1" hangingPunct="1">
              <a:spcBef>
                <a:spcPct val="0"/>
              </a:spcBef>
              <a:buFontTx/>
              <a:buAutoNum type="arabicPeriod"/>
            </a:pPr>
            <a:r>
              <a:rPr lang="ru-RU" altLang="ru-RU" sz="2800" dirty="0">
                <a:latin typeface="Calibri" panose="020F0502020204030204" pitchFamily="34" charset="0"/>
              </a:rPr>
              <a:t>«Полнота, научность и оригинальность решения»</a:t>
            </a:r>
            <a:endParaRPr lang="ru-RU" altLang="ru-RU" sz="2800" b="1" dirty="0">
              <a:latin typeface="Calibri" panose="020F0502020204030204" pitchFamily="34" charset="0"/>
            </a:endParaRPr>
          </a:p>
          <a:p>
            <a:pPr eaLnBrk="1" hangingPunct="1">
              <a:spcBef>
                <a:spcPct val="0"/>
              </a:spcBef>
              <a:buFontTx/>
              <a:buAutoNum type="arabicPeriod"/>
            </a:pPr>
            <a:r>
              <a:rPr lang="ru-RU" altLang="ru-RU" sz="2800" dirty="0">
                <a:latin typeface="Calibri" panose="020F0502020204030204" pitchFamily="34" charset="0"/>
              </a:rPr>
              <a:t>«Умение докладывать»</a:t>
            </a:r>
          </a:p>
          <a:p>
            <a:pPr eaLnBrk="1" hangingPunct="1">
              <a:spcBef>
                <a:spcPct val="0"/>
              </a:spcBef>
              <a:buFontTx/>
              <a:buAutoNum type="arabicPeriod"/>
            </a:pPr>
            <a:r>
              <a:rPr lang="ru-RU" altLang="ru-RU" sz="2800" dirty="0">
                <a:latin typeface="Calibri" panose="020F0502020204030204" pitchFamily="34" charset="0"/>
              </a:rPr>
              <a:t>«Участие в полемике» </a:t>
            </a:r>
          </a:p>
          <a:p>
            <a:pPr eaLnBrk="1" hangingPunct="1">
              <a:spcBef>
                <a:spcPct val="0"/>
              </a:spcBef>
              <a:buFontTx/>
              <a:buNone/>
            </a:pPr>
            <a:r>
              <a:rPr lang="ru-RU" altLang="ru-RU" sz="2800" b="1" dirty="0">
                <a:latin typeface="Calibri" panose="020F0502020204030204" pitchFamily="34" charset="0"/>
              </a:rPr>
              <a:t>Оппоненту</a:t>
            </a:r>
            <a:r>
              <a:rPr lang="ru-RU" altLang="ru-RU" sz="2800" dirty="0">
                <a:latin typeface="Calibri" panose="020F0502020204030204" pitchFamily="34" charset="0"/>
              </a:rPr>
              <a:t> </a:t>
            </a:r>
            <a:r>
              <a:rPr lang="ru-RU" altLang="ru-RU" sz="2800" u="sng" dirty="0">
                <a:latin typeface="Calibri" panose="020F0502020204030204" pitchFamily="34" charset="0"/>
              </a:rPr>
              <a:t>две независимые оценки</a:t>
            </a:r>
            <a:r>
              <a:rPr lang="ru-RU" altLang="ru-RU" sz="2800" dirty="0">
                <a:latin typeface="Calibri" panose="020F0502020204030204" pitchFamily="34" charset="0"/>
              </a:rPr>
              <a:t> по следующим категориям:</a:t>
            </a:r>
          </a:p>
          <a:p>
            <a:pPr eaLnBrk="1" hangingPunct="1">
              <a:spcBef>
                <a:spcPct val="0"/>
              </a:spcBef>
              <a:buFontTx/>
              <a:buAutoNum type="arabicPeriod"/>
            </a:pPr>
            <a:r>
              <a:rPr lang="ru-RU" altLang="ru-RU" sz="2800" dirty="0">
                <a:latin typeface="Calibri" panose="020F0502020204030204" pitchFamily="34" charset="0"/>
              </a:rPr>
              <a:t>«Умение анализировать представленное решение»</a:t>
            </a:r>
          </a:p>
          <a:p>
            <a:pPr eaLnBrk="1" hangingPunct="1">
              <a:spcBef>
                <a:spcPct val="0"/>
              </a:spcBef>
              <a:buFontTx/>
              <a:buAutoNum type="arabicPeriod"/>
            </a:pPr>
            <a:r>
              <a:rPr lang="ru-RU" altLang="ru-RU" sz="2800" dirty="0">
                <a:latin typeface="Calibri" panose="020F0502020204030204" pitchFamily="34" charset="0"/>
              </a:rPr>
              <a:t>«Участие в полемике»</a:t>
            </a:r>
          </a:p>
          <a:p>
            <a:pPr eaLnBrk="1" hangingPunct="1">
              <a:spcBef>
                <a:spcPct val="0"/>
              </a:spcBef>
              <a:buFontTx/>
              <a:buNone/>
            </a:pPr>
            <a:r>
              <a:rPr lang="ru-RU" altLang="ru-RU" sz="2800" b="1" dirty="0">
                <a:latin typeface="Calibri" panose="020F0502020204030204" pitchFamily="34" charset="0"/>
              </a:rPr>
              <a:t>Рецензенту</a:t>
            </a:r>
            <a:r>
              <a:rPr lang="ru-RU" altLang="ru-RU" sz="2800" dirty="0">
                <a:latin typeface="Calibri" panose="020F0502020204030204" pitchFamily="34" charset="0"/>
              </a:rPr>
              <a:t> каждый член жюри выставляет </a:t>
            </a:r>
            <a:r>
              <a:rPr lang="ru-RU" altLang="ru-RU" sz="2800" u="sng" dirty="0">
                <a:latin typeface="Calibri" panose="020F0502020204030204" pitchFamily="34" charset="0"/>
              </a:rPr>
              <a:t>единственную оценку</a:t>
            </a:r>
            <a:r>
              <a:rPr lang="ru-RU" altLang="ru-RU" sz="2800" dirty="0">
                <a:latin typeface="Calibri" panose="020F0502020204030204" pitchFamily="34" charset="0"/>
              </a:rPr>
              <a:t>:</a:t>
            </a:r>
          </a:p>
          <a:p>
            <a:pPr eaLnBrk="1" hangingPunct="1">
              <a:spcBef>
                <a:spcPct val="0"/>
              </a:spcBef>
              <a:buFontTx/>
              <a:buNone/>
            </a:pPr>
            <a:r>
              <a:rPr lang="ru-RU" altLang="ru-RU" sz="2800" dirty="0">
                <a:latin typeface="Calibri" panose="020F0502020204030204" pitchFamily="34" charset="0"/>
              </a:rPr>
              <a:t>«Умение рецензировать и участие в полемике»</a:t>
            </a:r>
          </a:p>
        </p:txBody>
      </p:sp>
      <p:sp>
        <p:nvSpPr>
          <p:cNvPr id="4" name="Заголовок 1">
            <a:extLst>
              <a:ext uri="{FF2B5EF4-FFF2-40B4-BE49-F238E27FC236}">
                <a16:creationId xmlns:a16="http://schemas.microsoft.com/office/drawing/2014/main" id="{129C91A3-0C35-4567-8166-7759D585E120}"/>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Система оценок</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Объект 2"/>
          <p:cNvSpPr>
            <a:spLocks noGrp="1"/>
          </p:cNvSpPr>
          <p:nvPr>
            <p:ph idx="4294967295"/>
          </p:nvPr>
        </p:nvSpPr>
        <p:spPr>
          <a:xfrm>
            <a:off x="479376" y="1547812"/>
            <a:ext cx="11305256" cy="4401467"/>
          </a:xfrm>
        </p:spPr>
        <p:txBody>
          <a:bodyPr/>
          <a:lstStyle/>
          <a:p>
            <a:r>
              <a:rPr lang="ru-RU" sz="2800" dirty="0"/>
              <a:t>Навыки решения нестандартных творческих задач</a:t>
            </a:r>
          </a:p>
          <a:p>
            <a:r>
              <a:rPr lang="ru-RU" sz="2800" dirty="0"/>
              <a:t>Участники учатся </a:t>
            </a:r>
            <a:r>
              <a:rPr lang="ru-RU" sz="2800" b="1" dirty="0"/>
              <a:t>применять</a:t>
            </a:r>
            <a:r>
              <a:rPr lang="ru-RU" sz="2800" dirty="0"/>
              <a:t> свои знания</a:t>
            </a:r>
          </a:p>
          <a:p>
            <a:r>
              <a:rPr lang="ru-RU" sz="2800" dirty="0"/>
              <a:t>Системное знание биологии и установление связей между разными разделами школьного курса</a:t>
            </a:r>
          </a:p>
          <a:p>
            <a:r>
              <a:rPr lang="ru-RU" sz="2800" dirty="0"/>
              <a:t>Развивает аналитическое мышление</a:t>
            </a:r>
          </a:p>
          <a:p>
            <a:r>
              <a:rPr lang="ru-RU" sz="2800" dirty="0"/>
              <a:t>Участники учатся «говорить»: делать доклады, задавать вопросы, вести дискуссию</a:t>
            </a:r>
          </a:p>
          <a:p>
            <a:r>
              <a:rPr lang="ru-RU" sz="2800" dirty="0"/>
              <a:t>Обучает работать в команде</a:t>
            </a:r>
          </a:p>
        </p:txBody>
      </p:sp>
      <p:sp>
        <p:nvSpPr>
          <p:cNvPr id="4" name="Заголовок 1">
            <a:extLst>
              <a:ext uri="{FF2B5EF4-FFF2-40B4-BE49-F238E27FC236}">
                <a16:creationId xmlns:a16="http://schemas.microsoft.com/office/drawing/2014/main" id="{BA2E5067-C3E2-424F-B38E-DBD3FAB9CAB8}"/>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Что дает участие в Турнире?</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Группа 4"/>
          <p:cNvGrpSpPr>
            <a:grpSpLocks/>
          </p:cNvGrpSpPr>
          <p:nvPr/>
        </p:nvGrpSpPr>
        <p:grpSpPr bwMode="auto">
          <a:xfrm>
            <a:off x="1334666" y="2165945"/>
            <a:ext cx="4032250" cy="1560670"/>
            <a:chOff x="2268538" y="1569921"/>
            <a:chExt cx="4032250" cy="1350426"/>
          </a:xfrm>
        </p:grpSpPr>
        <p:sp>
          <p:nvSpPr>
            <p:cNvPr id="25623" name="AutoShape 6"/>
            <p:cNvSpPr>
              <a:spLocks noChangeArrowheads="1"/>
            </p:cNvSpPr>
            <p:nvPr/>
          </p:nvSpPr>
          <p:spPr bwMode="auto">
            <a:xfrm>
              <a:off x="2268538" y="1569921"/>
              <a:ext cx="4032250" cy="1223962"/>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800">
                <a:latin typeface="Comic Sans MS" panose="030F0702030302020204" pitchFamily="66" charset="0"/>
              </a:endParaRPr>
            </a:p>
          </p:txBody>
        </p:sp>
        <p:sp>
          <p:nvSpPr>
            <p:cNvPr id="25624" name="Text Box 10"/>
            <p:cNvSpPr txBox="1">
              <a:spLocks noChangeArrowheads="1"/>
            </p:cNvSpPr>
            <p:nvPr/>
          </p:nvSpPr>
          <p:spPr bwMode="auto">
            <a:xfrm>
              <a:off x="2268538" y="1596909"/>
              <a:ext cx="4032250" cy="132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4000" b="1" dirty="0">
                  <a:latin typeface="Calibri" panose="020F0502020204030204" pitchFamily="34" charset="0"/>
                </a:rPr>
                <a:t>Заочный отборочный</a:t>
              </a:r>
              <a:endParaRPr lang="ru-RU" altLang="ru-RU" sz="1200" b="1" dirty="0">
                <a:latin typeface="Calibri" panose="020F0502020204030204" pitchFamily="34" charset="0"/>
              </a:endParaRPr>
            </a:p>
          </p:txBody>
        </p:sp>
      </p:grpSp>
      <p:grpSp>
        <p:nvGrpSpPr>
          <p:cNvPr id="25603" name="Группа 2"/>
          <p:cNvGrpSpPr>
            <a:grpSpLocks/>
          </p:cNvGrpSpPr>
          <p:nvPr/>
        </p:nvGrpSpPr>
        <p:grpSpPr bwMode="auto">
          <a:xfrm>
            <a:off x="6528048" y="2390096"/>
            <a:ext cx="3816350" cy="865188"/>
            <a:chOff x="2411413" y="3643313"/>
            <a:chExt cx="3816350" cy="865187"/>
          </a:xfrm>
        </p:grpSpPr>
        <p:sp>
          <p:nvSpPr>
            <p:cNvPr id="25621" name="AutoShape 7"/>
            <p:cNvSpPr>
              <a:spLocks noChangeArrowheads="1"/>
            </p:cNvSpPr>
            <p:nvPr/>
          </p:nvSpPr>
          <p:spPr bwMode="auto">
            <a:xfrm>
              <a:off x="2411413" y="3643313"/>
              <a:ext cx="3816350" cy="865187"/>
            </a:xfrm>
            <a:prstGeom prst="flowChartAlternateProcess">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latin typeface="Comic Sans MS" panose="030F0702030302020204" pitchFamily="66" charset="0"/>
              </a:endParaRPr>
            </a:p>
          </p:txBody>
        </p:sp>
        <p:sp>
          <p:nvSpPr>
            <p:cNvPr id="25622" name="Text Box 11"/>
            <p:cNvSpPr txBox="1">
              <a:spLocks noChangeArrowheads="1"/>
            </p:cNvSpPr>
            <p:nvPr/>
          </p:nvSpPr>
          <p:spPr bwMode="auto">
            <a:xfrm>
              <a:off x="2411413" y="3727451"/>
              <a:ext cx="3816350" cy="70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4000" b="1" dirty="0">
                  <a:latin typeface="Calibri" panose="020F0502020204030204" pitchFamily="34" charset="0"/>
                </a:rPr>
                <a:t>Региональный</a:t>
              </a:r>
            </a:p>
          </p:txBody>
        </p:sp>
      </p:grpSp>
      <p:grpSp>
        <p:nvGrpSpPr>
          <p:cNvPr id="25604" name="Группа 1"/>
          <p:cNvGrpSpPr>
            <a:grpSpLocks/>
          </p:cNvGrpSpPr>
          <p:nvPr/>
        </p:nvGrpSpPr>
        <p:grpSpPr bwMode="auto">
          <a:xfrm>
            <a:off x="6851898" y="4709755"/>
            <a:ext cx="3168650" cy="865187"/>
            <a:chOff x="2700338" y="5732463"/>
            <a:chExt cx="3168650" cy="865187"/>
          </a:xfrm>
        </p:grpSpPr>
        <p:sp>
          <p:nvSpPr>
            <p:cNvPr id="25619" name="AutoShape 8"/>
            <p:cNvSpPr>
              <a:spLocks noChangeArrowheads="1"/>
            </p:cNvSpPr>
            <p:nvPr/>
          </p:nvSpPr>
          <p:spPr bwMode="auto">
            <a:xfrm>
              <a:off x="2700338" y="5732463"/>
              <a:ext cx="3168650" cy="865187"/>
            </a:xfrm>
            <a:prstGeom prst="flowChartAlternateProcess">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latin typeface="Comic Sans MS" panose="030F0702030302020204" pitchFamily="66" charset="0"/>
              </a:endParaRPr>
            </a:p>
          </p:txBody>
        </p:sp>
        <p:sp>
          <p:nvSpPr>
            <p:cNvPr id="25620" name="Text Box 12"/>
            <p:cNvSpPr txBox="1">
              <a:spLocks noChangeArrowheads="1"/>
            </p:cNvSpPr>
            <p:nvPr/>
          </p:nvSpPr>
          <p:spPr bwMode="auto">
            <a:xfrm>
              <a:off x="2700338" y="5805488"/>
              <a:ext cx="3168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4000" b="1">
                  <a:latin typeface="Calibri" panose="020F0502020204030204" pitchFamily="34" charset="0"/>
                </a:rPr>
                <a:t>Финальный</a:t>
              </a:r>
            </a:p>
          </p:txBody>
        </p:sp>
      </p:grpSp>
      <p:sp>
        <p:nvSpPr>
          <p:cNvPr id="25605" name="Line 13"/>
          <p:cNvSpPr>
            <a:spLocks noChangeShapeType="1"/>
          </p:cNvSpPr>
          <p:nvPr/>
        </p:nvSpPr>
        <p:spPr bwMode="auto">
          <a:xfrm flipH="1">
            <a:off x="8436223" y="3745493"/>
            <a:ext cx="0" cy="865187"/>
          </a:xfrm>
          <a:prstGeom prst="line">
            <a:avLst/>
          </a:prstGeom>
          <a:noFill/>
          <a:ln w="5715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5607" name="Text Box 23"/>
          <p:cNvSpPr txBox="1">
            <a:spLocks noChangeArrowheads="1"/>
          </p:cNvSpPr>
          <p:nvPr/>
        </p:nvSpPr>
        <p:spPr bwMode="auto">
          <a:xfrm>
            <a:off x="10488414" y="2386792"/>
            <a:ext cx="16321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2400" b="1" dirty="0">
                <a:latin typeface="Calibri" panose="020F0502020204030204" pitchFamily="34" charset="0"/>
              </a:rPr>
              <a:t>Сентябрь-ноябрь</a:t>
            </a:r>
          </a:p>
        </p:txBody>
      </p:sp>
      <p:sp>
        <p:nvSpPr>
          <p:cNvPr id="25608" name="Text Box 24"/>
          <p:cNvSpPr txBox="1">
            <a:spLocks noChangeArrowheads="1"/>
          </p:cNvSpPr>
          <p:nvPr/>
        </p:nvSpPr>
        <p:spPr bwMode="auto">
          <a:xfrm>
            <a:off x="10020548" y="4709755"/>
            <a:ext cx="25209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2400" b="1" dirty="0">
                <a:latin typeface="Calibri" panose="020F0502020204030204" pitchFamily="34" charset="0"/>
              </a:rPr>
              <a:t>Декабрь</a:t>
            </a:r>
          </a:p>
          <a:p>
            <a:pPr algn="ctr" eaLnBrk="1" hangingPunct="1">
              <a:spcBef>
                <a:spcPts val="0"/>
              </a:spcBef>
              <a:buFontTx/>
              <a:buNone/>
            </a:pPr>
            <a:r>
              <a:rPr lang="ru-RU" altLang="ru-RU" sz="2400" b="1" dirty="0">
                <a:latin typeface="Calibri" panose="020F0502020204030204" pitchFamily="34" charset="0"/>
              </a:rPr>
              <a:t>и февраль</a:t>
            </a:r>
          </a:p>
        </p:txBody>
      </p:sp>
      <p:sp>
        <p:nvSpPr>
          <p:cNvPr id="25609" name="Text Box 26"/>
          <p:cNvSpPr txBox="1">
            <a:spLocks noChangeArrowheads="1"/>
          </p:cNvSpPr>
          <p:nvPr/>
        </p:nvSpPr>
        <p:spPr bwMode="auto">
          <a:xfrm>
            <a:off x="1149956" y="1138289"/>
            <a:ext cx="107561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2000" b="1" dirty="0">
                <a:solidFill>
                  <a:srgbClr val="FF0000"/>
                </a:solidFill>
                <a:latin typeface="Calibri" panose="020F0502020204030204" pitchFamily="34" charset="0"/>
              </a:rPr>
              <a:t>Для всех этапов используется единый набор из 15 заданий, который публикуется в мае</a:t>
            </a:r>
          </a:p>
        </p:txBody>
      </p:sp>
      <p:sp>
        <p:nvSpPr>
          <p:cNvPr id="25617" name="Line 13"/>
          <p:cNvSpPr>
            <a:spLocks noChangeShapeType="1"/>
          </p:cNvSpPr>
          <p:nvPr/>
        </p:nvSpPr>
        <p:spPr bwMode="auto">
          <a:xfrm>
            <a:off x="5519936" y="2802291"/>
            <a:ext cx="864096" cy="0"/>
          </a:xfrm>
          <a:prstGeom prst="line">
            <a:avLst/>
          </a:prstGeom>
          <a:noFill/>
          <a:ln w="5715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5" name="Заголовок 1">
            <a:extLst>
              <a:ext uri="{FF2B5EF4-FFF2-40B4-BE49-F238E27FC236}">
                <a16:creationId xmlns:a16="http://schemas.microsoft.com/office/drawing/2014/main" id="{7729E992-F3A8-41C2-85C1-F5118D252D80}"/>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Этапы Всероссийского ТЮБ</a:t>
            </a:r>
          </a:p>
        </p:txBody>
      </p:sp>
      <p:sp>
        <p:nvSpPr>
          <p:cNvPr id="27" name="Line 13">
            <a:extLst>
              <a:ext uri="{FF2B5EF4-FFF2-40B4-BE49-F238E27FC236}">
                <a16:creationId xmlns:a16="http://schemas.microsoft.com/office/drawing/2014/main" id="{D01F383A-2B57-4316-BE3C-15E29BF5DB09}"/>
              </a:ext>
            </a:extLst>
          </p:cNvPr>
          <p:cNvSpPr>
            <a:spLocks noChangeShapeType="1"/>
          </p:cNvSpPr>
          <p:nvPr/>
        </p:nvSpPr>
        <p:spPr bwMode="auto">
          <a:xfrm>
            <a:off x="263744" y="2874299"/>
            <a:ext cx="864096" cy="0"/>
          </a:xfrm>
          <a:prstGeom prst="line">
            <a:avLst/>
          </a:prstGeom>
          <a:noFill/>
          <a:ln w="5715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8" name="Line 13">
            <a:extLst>
              <a:ext uri="{FF2B5EF4-FFF2-40B4-BE49-F238E27FC236}">
                <a16:creationId xmlns:a16="http://schemas.microsoft.com/office/drawing/2014/main" id="{DA11AEEB-A365-4D92-99B9-947480EEB390}"/>
              </a:ext>
            </a:extLst>
          </p:cNvPr>
          <p:cNvSpPr>
            <a:spLocks noChangeShapeType="1"/>
          </p:cNvSpPr>
          <p:nvPr/>
        </p:nvSpPr>
        <p:spPr bwMode="auto">
          <a:xfrm>
            <a:off x="263744" y="1844824"/>
            <a:ext cx="864096" cy="384711"/>
          </a:xfrm>
          <a:prstGeom prst="line">
            <a:avLst/>
          </a:prstGeom>
          <a:noFill/>
          <a:ln w="5715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0" name="Line 13">
            <a:extLst>
              <a:ext uri="{FF2B5EF4-FFF2-40B4-BE49-F238E27FC236}">
                <a16:creationId xmlns:a16="http://schemas.microsoft.com/office/drawing/2014/main" id="{083ABC22-5EE1-42F5-B76B-1C9ECA11D7DE}"/>
              </a:ext>
            </a:extLst>
          </p:cNvPr>
          <p:cNvSpPr>
            <a:spLocks noChangeShapeType="1"/>
          </p:cNvSpPr>
          <p:nvPr/>
        </p:nvSpPr>
        <p:spPr bwMode="auto">
          <a:xfrm flipV="1">
            <a:off x="290736" y="3567195"/>
            <a:ext cx="864096" cy="383271"/>
          </a:xfrm>
          <a:prstGeom prst="line">
            <a:avLst/>
          </a:prstGeom>
          <a:noFill/>
          <a:ln w="5715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nvGrpSpPr>
          <p:cNvPr id="32" name="Группа 4">
            <a:extLst>
              <a:ext uri="{FF2B5EF4-FFF2-40B4-BE49-F238E27FC236}">
                <a16:creationId xmlns:a16="http://schemas.microsoft.com/office/drawing/2014/main" id="{C60C2283-FF32-42BF-826B-33E3CD651218}"/>
              </a:ext>
            </a:extLst>
          </p:cNvPr>
          <p:cNvGrpSpPr>
            <a:grpSpLocks/>
          </p:cNvGrpSpPr>
          <p:nvPr/>
        </p:nvGrpSpPr>
        <p:grpSpPr bwMode="auto">
          <a:xfrm>
            <a:off x="1334666" y="4513986"/>
            <a:ext cx="4032250" cy="1560670"/>
            <a:chOff x="2268538" y="1569921"/>
            <a:chExt cx="4032250" cy="1350426"/>
          </a:xfrm>
        </p:grpSpPr>
        <p:sp>
          <p:nvSpPr>
            <p:cNvPr id="33" name="AutoShape 6">
              <a:extLst>
                <a:ext uri="{FF2B5EF4-FFF2-40B4-BE49-F238E27FC236}">
                  <a16:creationId xmlns:a16="http://schemas.microsoft.com/office/drawing/2014/main" id="{8FF17FE3-E410-4374-BB22-0B9DB7328F43}"/>
                </a:ext>
              </a:extLst>
            </p:cNvPr>
            <p:cNvSpPr>
              <a:spLocks noChangeArrowheads="1"/>
            </p:cNvSpPr>
            <p:nvPr/>
          </p:nvSpPr>
          <p:spPr bwMode="auto">
            <a:xfrm>
              <a:off x="2268538" y="1569921"/>
              <a:ext cx="4032250" cy="1223962"/>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800">
                <a:latin typeface="Comic Sans MS" panose="030F0702030302020204" pitchFamily="66" charset="0"/>
              </a:endParaRPr>
            </a:p>
          </p:txBody>
        </p:sp>
        <p:sp>
          <p:nvSpPr>
            <p:cNvPr id="34" name="Text Box 10">
              <a:extLst>
                <a:ext uri="{FF2B5EF4-FFF2-40B4-BE49-F238E27FC236}">
                  <a16:creationId xmlns:a16="http://schemas.microsoft.com/office/drawing/2014/main" id="{CD3F62B6-973B-4600-84FF-63EE8FF95EAE}"/>
                </a:ext>
              </a:extLst>
            </p:cNvPr>
            <p:cNvSpPr txBox="1">
              <a:spLocks noChangeArrowheads="1"/>
            </p:cNvSpPr>
            <p:nvPr/>
          </p:nvSpPr>
          <p:spPr bwMode="auto">
            <a:xfrm>
              <a:off x="2268538" y="1596909"/>
              <a:ext cx="4032250" cy="132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ru-RU" altLang="ru-RU" sz="4000" b="1" dirty="0">
                  <a:latin typeface="Calibri" panose="020F0502020204030204" pitchFamily="34" charset="0"/>
                </a:rPr>
                <a:t>Заочный отборочный</a:t>
              </a:r>
              <a:endParaRPr lang="ru-RU" altLang="ru-RU" sz="1200" b="1" dirty="0">
                <a:latin typeface="Calibri" panose="020F0502020204030204" pitchFamily="34" charset="0"/>
              </a:endParaRPr>
            </a:p>
          </p:txBody>
        </p:sp>
      </p:grpSp>
      <p:sp>
        <p:nvSpPr>
          <p:cNvPr id="35" name="Line 13">
            <a:extLst>
              <a:ext uri="{FF2B5EF4-FFF2-40B4-BE49-F238E27FC236}">
                <a16:creationId xmlns:a16="http://schemas.microsoft.com/office/drawing/2014/main" id="{EB1F975D-4862-4C8B-8AE5-668A3500F0A5}"/>
              </a:ext>
            </a:extLst>
          </p:cNvPr>
          <p:cNvSpPr>
            <a:spLocks noChangeShapeType="1"/>
          </p:cNvSpPr>
          <p:nvPr/>
        </p:nvSpPr>
        <p:spPr bwMode="auto">
          <a:xfrm>
            <a:off x="5614938" y="5221244"/>
            <a:ext cx="864096" cy="0"/>
          </a:xfrm>
          <a:prstGeom prst="line">
            <a:avLst/>
          </a:prstGeom>
          <a:noFill/>
          <a:ln w="5715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6" name="Line 13">
            <a:extLst>
              <a:ext uri="{FF2B5EF4-FFF2-40B4-BE49-F238E27FC236}">
                <a16:creationId xmlns:a16="http://schemas.microsoft.com/office/drawing/2014/main" id="{8CEB758F-4621-455E-81BC-6799FA07FDD9}"/>
              </a:ext>
            </a:extLst>
          </p:cNvPr>
          <p:cNvSpPr>
            <a:spLocks noChangeShapeType="1"/>
          </p:cNvSpPr>
          <p:nvPr/>
        </p:nvSpPr>
        <p:spPr bwMode="auto">
          <a:xfrm>
            <a:off x="236752" y="5288127"/>
            <a:ext cx="864096" cy="0"/>
          </a:xfrm>
          <a:prstGeom prst="line">
            <a:avLst/>
          </a:prstGeom>
          <a:noFill/>
          <a:ln w="57150">
            <a:solidFill>
              <a:schemeClr val="tx1"/>
            </a:solidFill>
            <a:round/>
            <a:headEnd/>
            <a:tailEnd type="arrow"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8" name="Text Box 26">
            <a:extLst>
              <a:ext uri="{FF2B5EF4-FFF2-40B4-BE49-F238E27FC236}">
                <a16:creationId xmlns:a16="http://schemas.microsoft.com/office/drawing/2014/main" id="{E8D459FA-8A88-4698-AC28-7B4209DEA89A}"/>
              </a:ext>
            </a:extLst>
          </p:cNvPr>
          <p:cNvSpPr txBox="1">
            <a:spLocks noChangeArrowheads="1"/>
          </p:cNvSpPr>
          <p:nvPr/>
        </p:nvSpPr>
        <p:spPr bwMode="auto">
          <a:xfrm>
            <a:off x="1559498" y="3606451"/>
            <a:ext cx="36003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2000" b="1" dirty="0">
                <a:solidFill>
                  <a:srgbClr val="FF0000"/>
                </a:solidFill>
                <a:latin typeface="Calibri" panose="020F0502020204030204" pitchFamily="34" charset="0"/>
              </a:rPr>
              <a:t>Нужно решить 1 задачу из 10</a:t>
            </a:r>
          </a:p>
        </p:txBody>
      </p:sp>
      <p:sp>
        <p:nvSpPr>
          <p:cNvPr id="39" name="Text Box 26">
            <a:extLst>
              <a:ext uri="{FF2B5EF4-FFF2-40B4-BE49-F238E27FC236}">
                <a16:creationId xmlns:a16="http://schemas.microsoft.com/office/drawing/2014/main" id="{78476B1A-DAD8-4CEA-AB12-936A88CCD00C}"/>
              </a:ext>
            </a:extLst>
          </p:cNvPr>
          <p:cNvSpPr txBox="1">
            <a:spLocks noChangeArrowheads="1"/>
          </p:cNvSpPr>
          <p:nvPr/>
        </p:nvSpPr>
        <p:spPr bwMode="auto">
          <a:xfrm>
            <a:off x="6778881" y="3246308"/>
            <a:ext cx="33146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2000" b="1" dirty="0">
                <a:solidFill>
                  <a:srgbClr val="FF0000"/>
                </a:solidFill>
                <a:latin typeface="Calibri" panose="020F0502020204030204" pitchFamily="34" charset="0"/>
              </a:rPr>
              <a:t>Нужно решить 6 задач из 10</a:t>
            </a:r>
          </a:p>
        </p:txBody>
      </p:sp>
      <p:sp>
        <p:nvSpPr>
          <p:cNvPr id="40" name="Text Box 26">
            <a:extLst>
              <a:ext uri="{FF2B5EF4-FFF2-40B4-BE49-F238E27FC236}">
                <a16:creationId xmlns:a16="http://schemas.microsoft.com/office/drawing/2014/main" id="{132C4770-C467-4B92-94CE-9B2523811A7D}"/>
              </a:ext>
            </a:extLst>
          </p:cNvPr>
          <p:cNvSpPr txBox="1">
            <a:spLocks noChangeArrowheads="1"/>
          </p:cNvSpPr>
          <p:nvPr/>
        </p:nvSpPr>
        <p:spPr bwMode="auto">
          <a:xfrm>
            <a:off x="6691681" y="5632474"/>
            <a:ext cx="3519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2000" b="1" dirty="0">
                <a:solidFill>
                  <a:srgbClr val="FF0000"/>
                </a:solidFill>
                <a:latin typeface="Calibri" panose="020F0502020204030204" pitchFamily="34" charset="0"/>
              </a:rPr>
              <a:t>Нужно решить 10 задач из 15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Объект 2"/>
          <p:cNvSpPr>
            <a:spLocks noGrp="1"/>
          </p:cNvSpPr>
          <p:nvPr>
            <p:ph idx="4294967295"/>
          </p:nvPr>
        </p:nvSpPr>
        <p:spPr>
          <a:xfrm>
            <a:off x="587388" y="1322959"/>
            <a:ext cx="11017224" cy="5321300"/>
          </a:xfrm>
        </p:spPr>
        <p:txBody>
          <a:bodyPr/>
          <a:lstStyle/>
          <a:p>
            <a:pPr marL="0" indent="0" eaLnBrk="1" hangingPunct="1">
              <a:lnSpc>
                <a:spcPct val="120000"/>
              </a:lnSpc>
              <a:spcBef>
                <a:spcPct val="0"/>
              </a:spcBef>
              <a:buNone/>
            </a:pPr>
            <a:r>
              <a:rPr lang="ru-RU" altLang="ru-RU" sz="1800" b="1" u="sng" dirty="0">
                <a:latin typeface="Calibri" panose="020F0502020204030204" pitchFamily="34" charset="0"/>
              </a:rPr>
              <a:t>Региональный этап:</a:t>
            </a:r>
          </a:p>
          <a:p>
            <a:pPr marL="0" indent="0" eaLnBrk="1" hangingPunct="1">
              <a:lnSpc>
                <a:spcPct val="120000"/>
              </a:lnSpc>
              <a:spcBef>
                <a:spcPct val="0"/>
              </a:spcBef>
              <a:buNone/>
            </a:pPr>
            <a:r>
              <a:rPr lang="ru-RU" altLang="ru-RU" sz="1800" b="1" dirty="0">
                <a:latin typeface="Calibri" panose="020F0502020204030204" pitchFamily="34" charset="0"/>
              </a:rPr>
              <a:t>Первый день </a:t>
            </a:r>
            <a:r>
              <a:rPr lang="ru-RU" altLang="ru-RU" sz="1800" dirty="0">
                <a:latin typeface="Calibri" panose="020F0502020204030204" pitchFamily="34" charset="0"/>
              </a:rPr>
              <a:t>(суббота) – Открытие турнира. Жеребьевка команд. Первый тур боев</a:t>
            </a:r>
          </a:p>
          <a:p>
            <a:pPr marL="0" indent="0" eaLnBrk="1" hangingPunct="1">
              <a:lnSpc>
                <a:spcPct val="120000"/>
              </a:lnSpc>
              <a:spcBef>
                <a:spcPct val="0"/>
              </a:spcBef>
              <a:buNone/>
            </a:pPr>
            <a:r>
              <a:rPr lang="ru-RU" altLang="ru-RU" sz="1800" b="1" dirty="0">
                <a:latin typeface="Calibri" panose="020F0502020204030204" pitchFamily="34" charset="0"/>
              </a:rPr>
              <a:t>Второй день</a:t>
            </a:r>
            <a:r>
              <a:rPr lang="ru-RU" altLang="ru-RU" sz="1800" dirty="0">
                <a:latin typeface="Calibri" panose="020F0502020204030204" pitchFamily="34" charset="0"/>
              </a:rPr>
              <a:t> (воскресенье) – Второй и третий туры боев. Подведение итогов. Награждение.</a:t>
            </a:r>
          </a:p>
          <a:p>
            <a:pPr marL="0" indent="0" eaLnBrk="1" hangingPunct="1">
              <a:lnSpc>
                <a:spcPct val="120000"/>
              </a:lnSpc>
              <a:spcBef>
                <a:spcPct val="0"/>
              </a:spcBef>
              <a:buNone/>
            </a:pPr>
            <a:endParaRPr lang="ru-RU" altLang="ru-RU" sz="1800" dirty="0">
              <a:latin typeface="Calibri" panose="020F0502020204030204" pitchFamily="34" charset="0"/>
            </a:endParaRPr>
          </a:p>
          <a:p>
            <a:pPr marL="0" indent="0" eaLnBrk="1" hangingPunct="1">
              <a:lnSpc>
                <a:spcPct val="120000"/>
              </a:lnSpc>
              <a:spcBef>
                <a:spcPct val="0"/>
              </a:spcBef>
              <a:buNone/>
            </a:pPr>
            <a:r>
              <a:rPr lang="ru-RU" altLang="ru-RU" sz="1800" b="1" u="sng" dirty="0">
                <a:latin typeface="Calibri" panose="020F0502020204030204" pitchFamily="34" charset="0"/>
              </a:rPr>
              <a:t>Финальный этап:</a:t>
            </a:r>
          </a:p>
          <a:p>
            <a:pPr marL="0" indent="0" eaLnBrk="1" hangingPunct="1">
              <a:lnSpc>
                <a:spcPct val="120000"/>
              </a:lnSpc>
              <a:spcBef>
                <a:spcPct val="0"/>
              </a:spcBef>
              <a:buNone/>
            </a:pPr>
            <a:r>
              <a:rPr lang="ru-RU" altLang="ru-RU" sz="1800" b="1" dirty="0">
                <a:latin typeface="Calibri" panose="020F0502020204030204" pitchFamily="34" charset="0"/>
              </a:rPr>
              <a:t>Первый день</a:t>
            </a:r>
            <a:r>
              <a:rPr lang="ru-RU" altLang="ru-RU" sz="1800" dirty="0">
                <a:latin typeface="Calibri" panose="020F0502020204030204" pitchFamily="34" charset="0"/>
              </a:rPr>
              <a:t> – Заезд. Открытие турнира. Жеребьевка команд. Совещание жюри, руководителей и капитанов команд</a:t>
            </a:r>
          </a:p>
          <a:p>
            <a:pPr marL="0" indent="0" eaLnBrk="1" hangingPunct="1">
              <a:lnSpc>
                <a:spcPct val="120000"/>
              </a:lnSpc>
              <a:spcBef>
                <a:spcPct val="0"/>
              </a:spcBef>
              <a:buNone/>
            </a:pPr>
            <a:r>
              <a:rPr lang="ru-RU" altLang="ru-RU" sz="1800" b="1" dirty="0">
                <a:latin typeface="Calibri" panose="020F0502020204030204" pitchFamily="34" charset="0"/>
              </a:rPr>
              <a:t>Второй день</a:t>
            </a:r>
            <a:r>
              <a:rPr lang="ru-RU" altLang="ru-RU" sz="1800" dirty="0">
                <a:latin typeface="Calibri" panose="020F0502020204030204" pitchFamily="34" charset="0"/>
              </a:rPr>
              <a:t> – Первый и второй четвертьфинальные бои</a:t>
            </a:r>
          </a:p>
          <a:p>
            <a:pPr marL="0" indent="0" eaLnBrk="1" hangingPunct="1">
              <a:lnSpc>
                <a:spcPct val="120000"/>
              </a:lnSpc>
              <a:spcBef>
                <a:spcPct val="0"/>
              </a:spcBef>
              <a:buNone/>
            </a:pPr>
            <a:r>
              <a:rPr lang="ru-RU" altLang="ru-RU" sz="1800" b="1" dirty="0">
                <a:latin typeface="Calibri" panose="020F0502020204030204" pitchFamily="34" charset="0"/>
              </a:rPr>
              <a:t>Третий день</a:t>
            </a:r>
            <a:r>
              <a:rPr lang="ru-RU" altLang="ru-RU" sz="1800" dirty="0">
                <a:latin typeface="Calibri" panose="020F0502020204030204" pitchFamily="34" charset="0"/>
              </a:rPr>
              <a:t> – Третий и четвертый четвертьфинальные бои</a:t>
            </a:r>
          </a:p>
          <a:p>
            <a:pPr marL="0" indent="0" eaLnBrk="1" hangingPunct="1">
              <a:lnSpc>
                <a:spcPct val="120000"/>
              </a:lnSpc>
              <a:spcBef>
                <a:spcPct val="0"/>
              </a:spcBef>
              <a:buNone/>
            </a:pPr>
            <a:r>
              <a:rPr lang="ru-RU" altLang="ru-RU" sz="1800" b="1" dirty="0">
                <a:latin typeface="Calibri" panose="020F0502020204030204" pitchFamily="34" charset="0"/>
              </a:rPr>
              <a:t>Четвертый день</a:t>
            </a:r>
            <a:r>
              <a:rPr lang="ru-RU" altLang="ru-RU" sz="1800" dirty="0">
                <a:latin typeface="Calibri" panose="020F0502020204030204" pitchFamily="34" charset="0"/>
              </a:rPr>
              <a:t> – Первый и второй полуфинальные бои</a:t>
            </a:r>
          </a:p>
          <a:p>
            <a:pPr marL="0" indent="0" eaLnBrk="1" hangingPunct="1">
              <a:lnSpc>
                <a:spcPct val="120000"/>
              </a:lnSpc>
              <a:spcBef>
                <a:spcPct val="0"/>
              </a:spcBef>
              <a:buNone/>
            </a:pPr>
            <a:r>
              <a:rPr lang="ru-RU" altLang="ru-RU" sz="1800" b="1" dirty="0">
                <a:latin typeface="Calibri" panose="020F0502020204030204" pitchFamily="34" charset="0"/>
              </a:rPr>
              <a:t>Пятый день</a:t>
            </a:r>
            <a:r>
              <a:rPr lang="ru-RU" altLang="ru-RU" sz="1800" dirty="0">
                <a:latin typeface="Calibri" panose="020F0502020204030204" pitchFamily="34" charset="0"/>
              </a:rPr>
              <a:t> – Утро – подготовка команд-финалистов к бою, остальные команды – разбор решений задач с членами жюри</a:t>
            </a:r>
          </a:p>
          <a:p>
            <a:pPr marL="0" indent="0" eaLnBrk="1" hangingPunct="1">
              <a:lnSpc>
                <a:spcPct val="120000"/>
              </a:lnSpc>
              <a:spcBef>
                <a:spcPct val="0"/>
              </a:spcBef>
              <a:buNone/>
            </a:pPr>
            <a:r>
              <a:rPr lang="ru-RU" altLang="ru-RU" sz="1800" dirty="0">
                <a:latin typeface="Calibri" panose="020F0502020204030204" pitchFamily="34" charset="0"/>
              </a:rPr>
              <a:t>Днем – финальный бой</a:t>
            </a:r>
          </a:p>
          <a:p>
            <a:pPr marL="0" indent="0" eaLnBrk="1" hangingPunct="1">
              <a:lnSpc>
                <a:spcPct val="120000"/>
              </a:lnSpc>
              <a:spcBef>
                <a:spcPct val="0"/>
              </a:spcBef>
              <a:buNone/>
            </a:pPr>
            <a:r>
              <a:rPr lang="ru-RU" altLang="ru-RU" sz="1800" dirty="0">
                <a:latin typeface="Calibri" panose="020F0502020204030204" pitchFamily="34" charset="0"/>
              </a:rPr>
              <a:t>Вечером – награждение команд, закрытие турнира. Разъезд</a:t>
            </a:r>
          </a:p>
        </p:txBody>
      </p:sp>
      <p:sp>
        <p:nvSpPr>
          <p:cNvPr id="4" name="Заголовок 1">
            <a:extLst>
              <a:ext uri="{FF2B5EF4-FFF2-40B4-BE49-F238E27FC236}">
                <a16:creationId xmlns:a16="http://schemas.microsoft.com/office/drawing/2014/main" id="{A9188CC7-3815-4B41-A191-CB103B08A7EC}"/>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Этапы Всероссийского ТЮБ</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6"/>
          <p:cNvSpPr txBox="1">
            <a:spLocks noChangeArrowheads="1"/>
          </p:cNvSpPr>
          <p:nvPr/>
        </p:nvSpPr>
        <p:spPr bwMode="auto">
          <a:xfrm>
            <a:off x="7644000" y="1161786"/>
            <a:ext cx="435665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000" dirty="0">
                <a:latin typeface="Calibri" panose="020F0502020204030204" pitchFamily="34" charset="0"/>
              </a:rPr>
              <a:t>Исторический – первый в России </a:t>
            </a:r>
          </a:p>
          <a:p>
            <a:pPr eaLnBrk="1" hangingPunct="1">
              <a:spcBef>
                <a:spcPct val="0"/>
              </a:spcBef>
              <a:buFontTx/>
              <a:buNone/>
            </a:pPr>
            <a:r>
              <a:rPr lang="ru-RU" altLang="ru-RU" sz="2000" dirty="0">
                <a:latin typeface="Calibri" panose="020F0502020204030204" pitchFamily="34" charset="0"/>
              </a:rPr>
              <a:t>(январь 2007)</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В 202</a:t>
            </a:r>
            <a:r>
              <a:rPr lang="en-US" altLang="ru-RU" sz="2000" dirty="0">
                <a:latin typeface="Calibri" panose="020F0502020204030204" pitchFamily="34" charset="0"/>
              </a:rPr>
              <a:t>2</a:t>
            </a:r>
            <a:r>
              <a:rPr lang="ru-RU" altLang="ru-RU" sz="2000" dirty="0">
                <a:latin typeface="Calibri" panose="020F0502020204030204" pitchFamily="34" charset="0"/>
              </a:rPr>
              <a:t> году проводился в 1</a:t>
            </a:r>
            <a:r>
              <a:rPr lang="en-US" altLang="ru-RU" sz="2000" dirty="0">
                <a:latin typeface="Calibri" panose="020F0502020204030204" pitchFamily="34" charset="0"/>
              </a:rPr>
              <a:t>6</a:t>
            </a:r>
            <a:r>
              <a:rPr lang="ru-RU" altLang="ru-RU" sz="2000" dirty="0">
                <a:latin typeface="Calibri" panose="020F0502020204030204" pitchFamily="34" charset="0"/>
              </a:rPr>
              <a:t> раз</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Центр дополнительного образования одаренных школьников</a:t>
            </a:r>
          </a:p>
        </p:txBody>
      </p:sp>
      <p:sp>
        <p:nvSpPr>
          <p:cNvPr id="28675" name="TextBox 8"/>
          <p:cNvSpPr txBox="1">
            <a:spLocks noChangeArrowheads="1"/>
          </p:cNvSpPr>
          <p:nvPr/>
        </p:nvSpPr>
        <p:spPr bwMode="auto">
          <a:xfrm>
            <a:off x="7644000" y="3515033"/>
            <a:ext cx="288131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2017 – 11 команд</a:t>
            </a:r>
            <a:endParaRPr lang="en-US" altLang="ru-RU" sz="2000" dirty="0">
              <a:latin typeface="Calibri" panose="020F0502020204030204" pitchFamily="34" charset="0"/>
            </a:endParaRPr>
          </a:p>
          <a:p>
            <a:pPr eaLnBrk="1" hangingPunct="1">
              <a:spcBef>
                <a:spcPct val="0"/>
              </a:spcBef>
              <a:buFontTx/>
              <a:buNone/>
            </a:pPr>
            <a:r>
              <a:rPr lang="en-US" altLang="ru-RU" sz="2000" dirty="0">
                <a:latin typeface="Calibri" panose="020F0502020204030204" pitchFamily="34" charset="0"/>
              </a:rPr>
              <a:t>2018 </a:t>
            </a:r>
            <a:r>
              <a:rPr lang="ru-RU" altLang="ru-RU" sz="2000" dirty="0">
                <a:latin typeface="Calibri" panose="020F0502020204030204" pitchFamily="34" charset="0"/>
              </a:rPr>
              <a:t>– </a:t>
            </a:r>
            <a:r>
              <a:rPr lang="en-US" altLang="ru-RU" sz="2000" dirty="0">
                <a:latin typeface="Calibri" panose="020F0502020204030204" pitchFamily="34" charset="0"/>
              </a:rPr>
              <a:t>6</a:t>
            </a:r>
            <a:r>
              <a:rPr lang="ru-RU" altLang="ru-RU" sz="2000" dirty="0">
                <a:latin typeface="Calibri" panose="020F0502020204030204" pitchFamily="34" charset="0"/>
              </a:rPr>
              <a:t> команд</a:t>
            </a:r>
          </a:p>
          <a:p>
            <a:pPr eaLnBrk="1" hangingPunct="1">
              <a:spcBef>
                <a:spcPct val="0"/>
              </a:spcBef>
              <a:buFontTx/>
              <a:buNone/>
            </a:pPr>
            <a:r>
              <a:rPr lang="ru-RU" altLang="ru-RU" sz="2000" dirty="0">
                <a:latin typeface="Calibri" panose="020F0502020204030204" pitchFamily="34" charset="0"/>
              </a:rPr>
              <a:t>2019 – 9 команд</a:t>
            </a:r>
          </a:p>
          <a:p>
            <a:pPr eaLnBrk="1" hangingPunct="1">
              <a:spcBef>
                <a:spcPct val="0"/>
              </a:spcBef>
              <a:buFontTx/>
              <a:buNone/>
            </a:pPr>
            <a:r>
              <a:rPr lang="ru-RU" altLang="ru-RU" sz="2000" dirty="0">
                <a:latin typeface="Calibri" panose="020F0502020204030204" pitchFamily="34" charset="0"/>
              </a:rPr>
              <a:t>2021 – 7 команд</a:t>
            </a:r>
            <a:endParaRPr lang="en-US" altLang="ru-RU" sz="2000" dirty="0">
              <a:latin typeface="Calibri" panose="020F0502020204030204" pitchFamily="34" charset="0"/>
            </a:endParaRPr>
          </a:p>
          <a:p>
            <a:pPr eaLnBrk="1" hangingPunct="1">
              <a:spcBef>
                <a:spcPct val="0"/>
              </a:spcBef>
              <a:buFontTx/>
              <a:buNone/>
            </a:pPr>
            <a:r>
              <a:rPr lang="en-US" altLang="ru-RU" sz="2000" dirty="0">
                <a:latin typeface="Calibri" panose="020F0502020204030204" pitchFamily="34" charset="0"/>
              </a:rPr>
              <a:t>2022 – 5 </a:t>
            </a:r>
            <a:r>
              <a:rPr lang="ru-RU" altLang="ru-RU" sz="2000" dirty="0">
                <a:latin typeface="Calibri" panose="020F0502020204030204" pitchFamily="34" charset="0"/>
              </a:rPr>
              <a:t>команд</a:t>
            </a:r>
          </a:p>
        </p:txBody>
      </p:sp>
      <p:sp>
        <p:nvSpPr>
          <p:cNvPr id="7" name="Заголовок 1">
            <a:extLst>
              <a:ext uri="{FF2B5EF4-FFF2-40B4-BE49-F238E27FC236}">
                <a16:creationId xmlns:a16="http://schemas.microsoft.com/office/drawing/2014/main" id="{A5A0A710-82B9-4601-BB00-C19C7849BF74}"/>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Первый Турнир был в ЦДООШ</a:t>
            </a:r>
          </a:p>
        </p:txBody>
      </p:sp>
      <p:pic>
        <p:nvPicPr>
          <p:cNvPr id="4" name="Рисунок 3">
            <a:extLst>
              <a:ext uri="{FF2B5EF4-FFF2-40B4-BE49-F238E27FC236}">
                <a16:creationId xmlns:a16="http://schemas.microsoft.com/office/drawing/2014/main" id="{C4FD8DE3-EFED-49F7-969B-3AFAF3FFF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161334"/>
            <a:ext cx="7302269" cy="547670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7643999" y="1165944"/>
            <a:ext cx="456766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000" dirty="0">
                <a:latin typeface="Calibri" panose="020F0502020204030204" pitchFamily="34" charset="0"/>
              </a:rPr>
              <a:t>Проводится с 2009 года </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Биологический факультет МГУ имени М.В. Ломоносова</a:t>
            </a:r>
          </a:p>
        </p:txBody>
      </p:sp>
      <p:sp>
        <p:nvSpPr>
          <p:cNvPr id="29699" name="TextBox 8"/>
          <p:cNvSpPr txBox="1">
            <a:spLocks noChangeArrowheads="1"/>
          </p:cNvSpPr>
          <p:nvPr/>
        </p:nvSpPr>
        <p:spPr bwMode="auto">
          <a:xfrm>
            <a:off x="7652344" y="2708920"/>
            <a:ext cx="4276304" cy="33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2017 – 15 команд</a:t>
            </a:r>
          </a:p>
          <a:p>
            <a:pPr eaLnBrk="1" hangingPunct="1">
              <a:spcBef>
                <a:spcPct val="0"/>
              </a:spcBef>
              <a:buNone/>
            </a:pPr>
            <a:r>
              <a:rPr lang="ru-RU" altLang="ru-RU" sz="2000" dirty="0">
                <a:latin typeface="Calibri" panose="020F0502020204030204" pitchFamily="34" charset="0"/>
              </a:rPr>
              <a:t>2018 – 23 команды</a:t>
            </a:r>
          </a:p>
          <a:p>
            <a:pPr eaLnBrk="1" hangingPunct="1">
              <a:spcBef>
                <a:spcPct val="0"/>
              </a:spcBef>
              <a:buNone/>
            </a:pPr>
            <a:r>
              <a:rPr lang="ru-RU" altLang="ru-RU" sz="2000" dirty="0">
                <a:latin typeface="Calibri" panose="020F0502020204030204" pitchFamily="34" charset="0"/>
              </a:rPr>
              <a:t>2019 – 25 команд</a:t>
            </a:r>
          </a:p>
          <a:p>
            <a:pPr eaLnBrk="1" hangingPunct="1">
              <a:spcBef>
                <a:spcPct val="0"/>
              </a:spcBef>
              <a:buNone/>
            </a:pPr>
            <a:r>
              <a:rPr lang="ru-RU" altLang="ru-RU" sz="2000" dirty="0">
                <a:latin typeface="Calibri" panose="020F0502020204030204" pitchFamily="34" charset="0"/>
              </a:rPr>
              <a:t>2021 – 18 команд</a:t>
            </a:r>
          </a:p>
          <a:p>
            <a:pPr eaLnBrk="1" hangingPunct="1">
              <a:spcBef>
                <a:spcPct val="0"/>
              </a:spcBef>
              <a:buNone/>
            </a:pPr>
            <a:r>
              <a:rPr lang="ru-RU" altLang="ru-RU" sz="2000" dirty="0">
                <a:latin typeface="Calibri" panose="020F0502020204030204" pitchFamily="34" charset="0"/>
              </a:rPr>
              <a:t>2022 – 20 команд</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Разделение на лиги </a:t>
            </a:r>
          </a:p>
          <a:p>
            <a:pPr eaLnBrk="1" hangingPunct="1">
              <a:spcBef>
                <a:spcPct val="0"/>
              </a:spcBef>
              <a:buFontTx/>
              <a:buNone/>
            </a:pPr>
            <a:r>
              <a:rPr lang="ru-RU" altLang="ru-RU" sz="2000" dirty="0">
                <a:latin typeface="Calibri" panose="020F0502020204030204" pitchFamily="34" charset="0"/>
              </a:rPr>
              <a:t>«Сеньоры» и «Юниоры»</a:t>
            </a:r>
          </a:p>
          <a:p>
            <a:pPr eaLnBrk="1" hangingPunct="1">
              <a:spcBef>
                <a:spcPct val="0"/>
              </a:spcBef>
              <a:buFontTx/>
              <a:buNone/>
            </a:pPr>
            <a:endParaRPr lang="ru-RU" altLang="ru-RU" sz="2000" dirty="0">
              <a:latin typeface="Calibri" panose="020F0502020204030204" pitchFamily="34" charset="0"/>
            </a:endParaRPr>
          </a:p>
        </p:txBody>
      </p:sp>
      <p:sp>
        <p:nvSpPr>
          <p:cNvPr id="7" name="Заголовок 1">
            <a:extLst>
              <a:ext uri="{FF2B5EF4-FFF2-40B4-BE49-F238E27FC236}">
                <a16:creationId xmlns:a16="http://schemas.microsoft.com/office/drawing/2014/main" id="{62AB3860-CB81-4461-BE7F-C92BD126049A}"/>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Московский ТЮБ</a:t>
            </a:r>
          </a:p>
        </p:txBody>
      </p:sp>
      <p:pic>
        <p:nvPicPr>
          <p:cNvPr id="4" name="Рисунок 3">
            <a:extLst>
              <a:ext uri="{FF2B5EF4-FFF2-40B4-BE49-F238E27FC236}">
                <a16:creationId xmlns:a16="http://schemas.microsoft.com/office/drawing/2014/main" id="{C3A4958A-CC75-4C48-BA10-F27B3D967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165944"/>
            <a:ext cx="7300800" cy="5475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1199456" y="188640"/>
            <a:ext cx="10729192" cy="822579"/>
          </a:xfrm>
        </p:spPr>
        <p:txBody>
          <a:bodyPr/>
          <a:lstStyle/>
          <a:p>
            <a:pPr algn="r" eaLnBrk="1" hangingPunct="1">
              <a:spcBef>
                <a:spcPct val="50000"/>
              </a:spcBef>
            </a:pPr>
            <a:r>
              <a:rPr lang="ru-RU" altLang="ru-RU" dirty="0">
                <a:latin typeface="Calibri" panose="020F0502020204030204" pitchFamily="34" charset="0"/>
              </a:rPr>
              <a:t>Что такое Турнир?</a:t>
            </a:r>
          </a:p>
        </p:txBody>
      </p:sp>
      <p:sp>
        <p:nvSpPr>
          <p:cNvPr id="4099" name="Объект 2"/>
          <p:cNvSpPr>
            <a:spLocks noGrp="1"/>
          </p:cNvSpPr>
          <p:nvPr>
            <p:ph idx="1"/>
          </p:nvPr>
        </p:nvSpPr>
        <p:spPr>
          <a:xfrm>
            <a:off x="551384" y="1552575"/>
            <a:ext cx="11233248" cy="4351338"/>
          </a:xfrm>
        </p:spPr>
        <p:txBody>
          <a:bodyPr/>
          <a:lstStyle/>
          <a:p>
            <a:pPr marL="0" indent="0" algn="just" eaLnBrk="1" hangingPunct="1">
              <a:spcBef>
                <a:spcPct val="50000"/>
              </a:spcBef>
              <a:buNone/>
            </a:pPr>
            <a:r>
              <a:rPr lang="ru-RU" altLang="ru-RU" sz="3000" dirty="0">
                <a:latin typeface="Calibri" panose="020F0502020204030204" pitchFamily="34" charset="0"/>
              </a:rPr>
              <a:t>Турниры биологов – это форма соревнований, в которых участники, кроме фундаментальных знаний, должны показать умение логически мыслить и анализировать, решать сложные научные проблемы и доказывать свою правоту в дискуссии. </a:t>
            </a:r>
          </a:p>
          <a:p>
            <a:pPr marL="0" indent="0" algn="just" eaLnBrk="1" hangingPunct="1">
              <a:spcBef>
                <a:spcPct val="50000"/>
              </a:spcBef>
              <a:buNone/>
            </a:pPr>
            <a:r>
              <a:rPr lang="ru-RU" altLang="ru-RU" sz="3000" dirty="0">
                <a:latin typeface="Calibri" panose="020F0502020204030204" pitchFamily="34" charset="0"/>
              </a:rPr>
              <a:t>Биологические турниры в России проводятся среди школьников с 2007 года. </a:t>
            </a:r>
          </a:p>
          <a:p>
            <a:pPr marL="0" indent="0" algn="just" eaLnBrk="1" hangingPunct="1">
              <a:buNone/>
            </a:pPr>
            <a:endParaRPr lang="ru-RU" sz="3000" dirty="0">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5DE9AA-D4DC-4507-B3ED-625550371CD7}"/>
              </a:ext>
            </a:extLst>
          </p:cNvPr>
          <p:cNvSpPr txBox="1"/>
          <p:nvPr/>
        </p:nvSpPr>
        <p:spPr>
          <a:xfrm>
            <a:off x="7752184" y="1176427"/>
            <a:ext cx="4176464" cy="4985980"/>
          </a:xfrm>
          <a:prstGeom prst="rect">
            <a:avLst/>
          </a:prstGeom>
          <a:noFill/>
        </p:spPr>
        <p:txBody>
          <a:bodyPr wrap="square">
            <a:spAutoFit/>
          </a:bodyPr>
          <a:lstStyle/>
          <a:p>
            <a:pPr eaLnBrk="1" hangingPunct="1">
              <a:spcBef>
                <a:spcPct val="0"/>
              </a:spcBef>
              <a:buFontTx/>
              <a:buNone/>
            </a:pPr>
            <a:r>
              <a:rPr lang="ru-RU" altLang="ru-RU" sz="2000" dirty="0">
                <a:latin typeface="Calibri" panose="020F0502020204030204" pitchFamily="34" charset="0"/>
              </a:rPr>
              <a:t>Проводится с 2011 года</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Эколого-биологический центр «Крестовский остров»</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2017 –   8 команд</a:t>
            </a:r>
          </a:p>
          <a:p>
            <a:pPr eaLnBrk="1" hangingPunct="1">
              <a:spcBef>
                <a:spcPct val="0"/>
              </a:spcBef>
              <a:buFontTx/>
              <a:buNone/>
            </a:pPr>
            <a:r>
              <a:rPr lang="ru-RU" altLang="ru-RU" sz="2000" dirty="0">
                <a:latin typeface="Calibri" panose="020F0502020204030204" pitchFamily="34" charset="0"/>
              </a:rPr>
              <a:t>2018 –   9 команд   </a:t>
            </a:r>
          </a:p>
          <a:p>
            <a:pPr eaLnBrk="1" hangingPunct="1">
              <a:spcBef>
                <a:spcPct val="0"/>
              </a:spcBef>
              <a:buFontTx/>
              <a:buNone/>
            </a:pPr>
            <a:r>
              <a:rPr lang="ru-RU" altLang="ru-RU" sz="2000" dirty="0">
                <a:latin typeface="Calibri" panose="020F0502020204030204" pitchFamily="34" charset="0"/>
              </a:rPr>
              <a:t>2019 –   8 команд </a:t>
            </a:r>
          </a:p>
          <a:p>
            <a:pPr eaLnBrk="1" hangingPunct="1">
              <a:spcBef>
                <a:spcPct val="0"/>
              </a:spcBef>
              <a:buFontTx/>
              <a:buNone/>
            </a:pPr>
            <a:r>
              <a:rPr lang="ru-RU" altLang="ru-RU" sz="2000" dirty="0">
                <a:latin typeface="Calibri" panose="020F0502020204030204" pitchFamily="34" charset="0"/>
              </a:rPr>
              <a:t>2021 – 10 команд</a:t>
            </a:r>
          </a:p>
          <a:p>
            <a:pPr eaLnBrk="1" hangingPunct="1">
              <a:spcBef>
                <a:spcPct val="0"/>
              </a:spcBef>
              <a:buFontTx/>
              <a:buNone/>
            </a:pPr>
            <a:r>
              <a:rPr lang="ru-RU" altLang="ru-RU" sz="2000" dirty="0">
                <a:latin typeface="Calibri" panose="020F0502020204030204" pitchFamily="34" charset="0"/>
              </a:rPr>
              <a:t>2022 – 14 команд</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Разделение на лиги </a:t>
            </a:r>
          </a:p>
          <a:p>
            <a:pPr eaLnBrk="1" hangingPunct="1"/>
            <a:r>
              <a:rPr lang="ru-RU" altLang="ru-RU" sz="2000" dirty="0">
                <a:latin typeface="Calibri" panose="020F0502020204030204" pitchFamily="34" charset="0"/>
              </a:rPr>
              <a:t>«Сеньоры» и «Юниоры»</a:t>
            </a:r>
          </a:p>
        </p:txBody>
      </p:sp>
      <p:sp>
        <p:nvSpPr>
          <p:cNvPr id="7" name="Заголовок 1">
            <a:extLst>
              <a:ext uri="{FF2B5EF4-FFF2-40B4-BE49-F238E27FC236}">
                <a16:creationId xmlns:a16="http://schemas.microsoft.com/office/drawing/2014/main" id="{4FCDB35B-149E-47E7-BE2A-84B8A3AC5B41}"/>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ТЮБ Санкт-Петербурга</a:t>
            </a:r>
          </a:p>
        </p:txBody>
      </p:sp>
      <p:pic>
        <p:nvPicPr>
          <p:cNvPr id="3" name="Рисунок 2">
            <a:extLst>
              <a:ext uri="{FF2B5EF4-FFF2-40B4-BE49-F238E27FC236}">
                <a16:creationId xmlns:a16="http://schemas.microsoft.com/office/drawing/2014/main" id="{CE50B847-A312-452E-AD35-6C8A61607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176426"/>
            <a:ext cx="7300801" cy="547560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C19949FE-0CE0-4938-A946-95623FE02019}"/>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Новосибирский ТЮБ</a:t>
            </a:r>
          </a:p>
        </p:txBody>
      </p:sp>
      <p:sp>
        <p:nvSpPr>
          <p:cNvPr id="7" name="TextBox 6">
            <a:extLst>
              <a:ext uri="{FF2B5EF4-FFF2-40B4-BE49-F238E27FC236}">
                <a16:creationId xmlns:a16="http://schemas.microsoft.com/office/drawing/2014/main" id="{EA9A0DE9-858E-4869-9837-9C1A1D76D35C}"/>
              </a:ext>
            </a:extLst>
          </p:cNvPr>
          <p:cNvSpPr txBox="1"/>
          <p:nvPr/>
        </p:nvSpPr>
        <p:spPr>
          <a:xfrm>
            <a:off x="7752184" y="1176427"/>
            <a:ext cx="4176464" cy="4832092"/>
          </a:xfrm>
          <a:prstGeom prst="rect">
            <a:avLst/>
          </a:prstGeom>
          <a:noFill/>
        </p:spPr>
        <p:txBody>
          <a:bodyPr wrap="square">
            <a:spAutoFit/>
          </a:bodyPr>
          <a:lstStyle/>
          <a:p>
            <a:pPr eaLnBrk="1" hangingPunct="1">
              <a:spcBef>
                <a:spcPct val="0"/>
              </a:spcBef>
              <a:buFontTx/>
              <a:buNone/>
            </a:pPr>
            <a:r>
              <a:rPr lang="ru-RU" altLang="ru-RU" sz="2000" dirty="0">
                <a:latin typeface="Calibri" panose="020F0502020204030204" pitchFamily="34" charset="0"/>
              </a:rPr>
              <a:t>Проводится с 2010 года</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СУНЦ НГУ и Областной центр развития творчества детей и юношества</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2017 – 16 команд</a:t>
            </a:r>
          </a:p>
          <a:p>
            <a:pPr eaLnBrk="1" hangingPunct="1">
              <a:spcBef>
                <a:spcPct val="0"/>
              </a:spcBef>
              <a:buFontTx/>
              <a:buNone/>
            </a:pPr>
            <a:r>
              <a:rPr lang="ru-RU" altLang="ru-RU" sz="2000" dirty="0">
                <a:latin typeface="Calibri" panose="020F0502020204030204" pitchFamily="34" charset="0"/>
              </a:rPr>
              <a:t>2018 – 20 команд </a:t>
            </a:r>
          </a:p>
          <a:p>
            <a:pPr eaLnBrk="1" hangingPunct="1">
              <a:spcBef>
                <a:spcPct val="0"/>
              </a:spcBef>
              <a:buFontTx/>
              <a:buNone/>
            </a:pPr>
            <a:r>
              <a:rPr lang="ru-RU" altLang="ru-RU" sz="2000" dirty="0">
                <a:latin typeface="Calibri" panose="020F0502020204030204" pitchFamily="34" charset="0"/>
              </a:rPr>
              <a:t>2019 – 24 команды</a:t>
            </a:r>
          </a:p>
          <a:p>
            <a:pPr eaLnBrk="1" hangingPunct="1">
              <a:spcBef>
                <a:spcPct val="0"/>
              </a:spcBef>
              <a:buFontTx/>
              <a:buNone/>
            </a:pPr>
            <a:r>
              <a:rPr lang="ru-RU" altLang="ru-RU" sz="2000" dirty="0">
                <a:latin typeface="Calibri" panose="020F0502020204030204" pitchFamily="34" charset="0"/>
              </a:rPr>
              <a:t>2021 – 15 команд</a:t>
            </a:r>
          </a:p>
          <a:p>
            <a:pPr eaLnBrk="1" hangingPunct="1">
              <a:spcBef>
                <a:spcPct val="0"/>
              </a:spcBef>
              <a:buFontTx/>
              <a:buNone/>
            </a:pPr>
            <a:r>
              <a:rPr lang="ru-RU" altLang="ru-RU" sz="2000" dirty="0">
                <a:latin typeface="Calibri" panose="020F0502020204030204" pitchFamily="34" charset="0"/>
              </a:rPr>
              <a:t>2022 – 24 команды</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Разделение на лиги </a:t>
            </a:r>
          </a:p>
          <a:p>
            <a:pPr eaLnBrk="1" hangingPunct="1"/>
            <a:r>
              <a:rPr lang="ru-RU" altLang="ru-RU" sz="2000" dirty="0">
                <a:latin typeface="Calibri" panose="020F0502020204030204" pitchFamily="34" charset="0"/>
              </a:rPr>
              <a:t>«Сеньоры» и «Юниоры»</a:t>
            </a:r>
          </a:p>
        </p:txBody>
      </p:sp>
      <p:pic>
        <p:nvPicPr>
          <p:cNvPr id="4" name="Рисунок 3">
            <a:extLst>
              <a:ext uri="{FF2B5EF4-FFF2-40B4-BE49-F238E27FC236}">
                <a16:creationId xmlns:a16="http://schemas.microsoft.com/office/drawing/2014/main" id="{2EF1525A-A9CD-4EE7-8593-7B05F9A36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226552"/>
            <a:ext cx="7316531" cy="548739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21ADB2C4-0103-44FB-A54F-557932D2986C}"/>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ТЮБ Республики Татарстан</a:t>
            </a:r>
          </a:p>
        </p:txBody>
      </p:sp>
      <p:sp>
        <p:nvSpPr>
          <p:cNvPr id="7" name="TextBox 6">
            <a:extLst>
              <a:ext uri="{FF2B5EF4-FFF2-40B4-BE49-F238E27FC236}">
                <a16:creationId xmlns:a16="http://schemas.microsoft.com/office/drawing/2014/main" id="{6FE6BF68-5B6F-4226-A69C-7AA362C1AFA4}"/>
              </a:ext>
            </a:extLst>
          </p:cNvPr>
          <p:cNvSpPr txBox="1"/>
          <p:nvPr/>
        </p:nvSpPr>
        <p:spPr>
          <a:xfrm>
            <a:off x="7752184" y="1176427"/>
            <a:ext cx="4176464" cy="4524315"/>
          </a:xfrm>
          <a:prstGeom prst="rect">
            <a:avLst/>
          </a:prstGeom>
          <a:noFill/>
        </p:spPr>
        <p:txBody>
          <a:bodyPr wrap="square">
            <a:spAutoFit/>
          </a:bodyPr>
          <a:lstStyle/>
          <a:p>
            <a:pPr eaLnBrk="1" hangingPunct="1">
              <a:spcBef>
                <a:spcPct val="0"/>
              </a:spcBef>
              <a:buFontTx/>
              <a:buNone/>
            </a:pPr>
            <a:r>
              <a:rPr lang="ru-RU" altLang="ru-RU" sz="2000" dirty="0">
                <a:latin typeface="Calibri" panose="020F0502020204030204" pitchFamily="34" charset="0"/>
              </a:rPr>
              <a:t>Проводится с 2011 года</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Республиканский олимпиадный центр и К(П)ФУ</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2017 – 19 команд</a:t>
            </a:r>
          </a:p>
          <a:p>
            <a:pPr eaLnBrk="1" hangingPunct="1">
              <a:spcBef>
                <a:spcPct val="0"/>
              </a:spcBef>
              <a:buFontTx/>
              <a:buNone/>
            </a:pPr>
            <a:r>
              <a:rPr lang="ru-RU" altLang="ru-RU" sz="2000" dirty="0">
                <a:latin typeface="Calibri" panose="020F0502020204030204" pitchFamily="34" charset="0"/>
              </a:rPr>
              <a:t>2018 – 20 команд</a:t>
            </a:r>
          </a:p>
          <a:p>
            <a:pPr eaLnBrk="1" hangingPunct="1">
              <a:spcBef>
                <a:spcPct val="0"/>
              </a:spcBef>
              <a:buFontTx/>
              <a:buNone/>
            </a:pPr>
            <a:r>
              <a:rPr lang="ru-RU" altLang="ru-RU" sz="2000" dirty="0">
                <a:latin typeface="Calibri" panose="020F0502020204030204" pitchFamily="34" charset="0"/>
              </a:rPr>
              <a:t>2019 – 20 команд</a:t>
            </a:r>
          </a:p>
          <a:p>
            <a:pPr eaLnBrk="1" hangingPunct="1">
              <a:spcBef>
                <a:spcPct val="0"/>
              </a:spcBef>
              <a:buFontTx/>
              <a:buNone/>
            </a:pPr>
            <a:r>
              <a:rPr lang="ru-RU" altLang="ru-RU" sz="2000" dirty="0">
                <a:latin typeface="Calibri" panose="020F0502020204030204" pitchFamily="34" charset="0"/>
              </a:rPr>
              <a:t>2021 – 11 команд</a:t>
            </a:r>
          </a:p>
          <a:p>
            <a:pPr eaLnBrk="1" hangingPunct="1">
              <a:spcBef>
                <a:spcPct val="0"/>
              </a:spcBef>
              <a:buFontTx/>
              <a:buNone/>
            </a:pPr>
            <a:r>
              <a:rPr lang="ru-RU" altLang="ru-RU" sz="2000" dirty="0">
                <a:latin typeface="Calibri" panose="020F0502020204030204" pitchFamily="34" charset="0"/>
              </a:rPr>
              <a:t>2022 – 18 команд</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Разделение на лиги </a:t>
            </a:r>
          </a:p>
          <a:p>
            <a:pPr eaLnBrk="1" hangingPunct="1"/>
            <a:r>
              <a:rPr lang="ru-RU" altLang="ru-RU" sz="2000" dirty="0">
                <a:latin typeface="Calibri" panose="020F0502020204030204" pitchFamily="34" charset="0"/>
              </a:rPr>
              <a:t>«Сеньоры» и «Юниоры»</a:t>
            </a:r>
          </a:p>
        </p:txBody>
      </p:sp>
      <p:pic>
        <p:nvPicPr>
          <p:cNvPr id="3" name="Рисунок 2">
            <a:extLst>
              <a:ext uri="{FF2B5EF4-FFF2-40B4-BE49-F238E27FC236}">
                <a16:creationId xmlns:a16="http://schemas.microsoft.com/office/drawing/2014/main" id="{FA0ED02A-AA63-47A5-80AF-799846019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187688"/>
            <a:ext cx="7315815" cy="548686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94501444-C2DE-415E-AD4F-5796FDD8ED76}"/>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Уральский ТЮБ (Екатеринбург)</a:t>
            </a:r>
          </a:p>
        </p:txBody>
      </p:sp>
      <p:sp>
        <p:nvSpPr>
          <p:cNvPr id="7" name="TextBox 6">
            <a:extLst>
              <a:ext uri="{FF2B5EF4-FFF2-40B4-BE49-F238E27FC236}">
                <a16:creationId xmlns:a16="http://schemas.microsoft.com/office/drawing/2014/main" id="{80225BE6-2E9E-4AF2-BF18-B14EA7E46478}"/>
              </a:ext>
            </a:extLst>
          </p:cNvPr>
          <p:cNvSpPr txBox="1"/>
          <p:nvPr/>
        </p:nvSpPr>
        <p:spPr>
          <a:xfrm>
            <a:off x="7752184" y="1176427"/>
            <a:ext cx="4176464" cy="3600986"/>
          </a:xfrm>
          <a:prstGeom prst="rect">
            <a:avLst/>
          </a:prstGeom>
          <a:noFill/>
        </p:spPr>
        <p:txBody>
          <a:bodyPr wrap="square">
            <a:spAutoFit/>
          </a:bodyPr>
          <a:lstStyle/>
          <a:p>
            <a:pPr eaLnBrk="1" hangingPunct="1">
              <a:spcBef>
                <a:spcPct val="0"/>
              </a:spcBef>
              <a:buFontTx/>
              <a:buNone/>
            </a:pPr>
            <a:r>
              <a:rPr lang="ru-RU" altLang="ru-RU" sz="2000" dirty="0">
                <a:latin typeface="Calibri" panose="020F0502020204030204" pitchFamily="34" charset="0"/>
              </a:rPr>
              <a:t>Проводится с 2013 года</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Уральский Федеральный Университет</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2017 – 15 команд</a:t>
            </a:r>
          </a:p>
          <a:p>
            <a:pPr eaLnBrk="1" hangingPunct="1">
              <a:spcBef>
                <a:spcPct val="0"/>
              </a:spcBef>
              <a:buFontTx/>
              <a:buNone/>
            </a:pPr>
            <a:r>
              <a:rPr lang="ru-RU" altLang="ru-RU" sz="2000" dirty="0">
                <a:latin typeface="Calibri" panose="020F0502020204030204" pitchFamily="34" charset="0"/>
              </a:rPr>
              <a:t>2018 – 18 команд</a:t>
            </a:r>
          </a:p>
          <a:p>
            <a:pPr eaLnBrk="1" hangingPunct="1">
              <a:spcBef>
                <a:spcPct val="0"/>
              </a:spcBef>
              <a:buFontTx/>
              <a:buNone/>
            </a:pPr>
            <a:r>
              <a:rPr lang="ru-RU" altLang="ru-RU" sz="2000" dirty="0">
                <a:latin typeface="Calibri" panose="020F0502020204030204" pitchFamily="34" charset="0"/>
              </a:rPr>
              <a:t>2019 – 17 команд</a:t>
            </a:r>
          </a:p>
          <a:p>
            <a:pPr eaLnBrk="1" hangingPunct="1">
              <a:spcBef>
                <a:spcPct val="0"/>
              </a:spcBef>
              <a:buFontTx/>
              <a:buNone/>
            </a:pPr>
            <a:r>
              <a:rPr lang="ru-RU" altLang="ru-RU" sz="2000" dirty="0">
                <a:latin typeface="Calibri" panose="020F0502020204030204" pitchFamily="34" charset="0"/>
              </a:rPr>
              <a:t>2021 – 10 команд</a:t>
            </a:r>
          </a:p>
          <a:p>
            <a:pPr eaLnBrk="1" hangingPunct="1">
              <a:spcBef>
                <a:spcPct val="0"/>
              </a:spcBef>
              <a:buFontTx/>
              <a:buNone/>
            </a:pPr>
            <a:r>
              <a:rPr lang="ru-RU" altLang="ru-RU" sz="2000" dirty="0">
                <a:latin typeface="Calibri" panose="020F0502020204030204" pitchFamily="34" charset="0"/>
              </a:rPr>
              <a:t>2022 – 12 команд</a:t>
            </a:r>
          </a:p>
        </p:txBody>
      </p:sp>
      <p:pic>
        <p:nvPicPr>
          <p:cNvPr id="4" name="Рисунок 3">
            <a:extLst>
              <a:ext uri="{FF2B5EF4-FFF2-40B4-BE49-F238E27FC236}">
                <a16:creationId xmlns:a16="http://schemas.microsoft.com/office/drawing/2014/main" id="{2DF210E4-A582-48BB-9C06-FF97D8613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185555"/>
            <a:ext cx="7300800" cy="54756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A369B6F5-A975-41B0-9F4B-768369A87F33}"/>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ТЮБ Юга России (</a:t>
            </a:r>
            <a:r>
              <a:rPr lang="ru-RU" altLang="ru-RU" kern="0" dirty="0" err="1">
                <a:latin typeface="Calibri" panose="020F0502020204030204" pitchFamily="34" charset="0"/>
              </a:rPr>
              <a:t>Ростов</a:t>
            </a:r>
            <a:r>
              <a:rPr lang="ru-RU" altLang="ru-RU" kern="0" dirty="0">
                <a:latin typeface="Calibri" panose="020F0502020204030204" pitchFamily="34" charset="0"/>
              </a:rPr>
              <a:t>-на-Дону)</a:t>
            </a:r>
          </a:p>
        </p:txBody>
      </p:sp>
      <p:sp>
        <p:nvSpPr>
          <p:cNvPr id="9" name="TextBox 8">
            <a:extLst>
              <a:ext uri="{FF2B5EF4-FFF2-40B4-BE49-F238E27FC236}">
                <a16:creationId xmlns:a16="http://schemas.microsoft.com/office/drawing/2014/main" id="{E8D801C8-ECE5-429B-9079-822BB8B0B80C}"/>
              </a:ext>
            </a:extLst>
          </p:cNvPr>
          <p:cNvSpPr txBox="1"/>
          <p:nvPr/>
        </p:nvSpPr>
        <p:spPr>
          <a:xfrm>
            <a:off x="7752184" y="1176427"/>
            <a:ext cx="4176464" cy="3600986"/>
          </a:xfrm>
          <a:prstGeom prst="rect">
            <a:avLst/>
          </a:prstGeom>
          <a:noFill/>
        </p:spPr>
        <p:txBody>
          <a:bodyPr wrap="square">
            <a:spAutoFit/>
          </a:bodyPr>
          <a:lstStyle/>
          <a:p>
            <a:pPr eaLnBrk="1" hangingPunct="1">
              <a:spcBef>
                <a:spcPct val="0"/>
              </a:spcBef>
              <a:buFontTx/>
              <a:buNone/>
            </a:pPr>
            <a:r>
              <a:rPr lang="ru-RU" altLang="ru-RU" sz="2000" dirty="0">
                <a:latin typeface="Calibri" panose="020F0502020204030204" pitchFamily="34" charset="0"/>
              </a:rPr>
              <a:t>Проводится с 2014 года</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Южный Федеральный Университет, Школа 60</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2016 – 12 команд</a:t>
            </a:r>
          </a:p>
          <a:p>
            <a:pPr eaLnBrk="1" hangingPunct="1">
              <a:spcBef>
                <a:spcPct val="0"/>
              </a:spcBef>
              <a:buFontTx/>
              <a:buNone/>
            </a:pPr>
            <a:r>
              <a:rPr lang="ru-RU" altLang="ru-RU" sz="2000" dirty="0">
                <a:latin typeface="Calibri" panose="020F0502020204030204" pitchFamily="34" charset="0"/>
              </a:rPr>
              <a:t>2017 – 19 команд</a:t>
            </a:r>
          </a:p>
          <a:p>
            <a:pPr eaLnBrk="1" hangingPunct="1">
              <a:spcBef>
                <a:spcPct val="0"/>
              </a:spcBef>
              <a:buFontTx/>
              <a:buNone/>
            </a:pPr>
            <a:r>
              <a:rPr lang="ru-RU" altLang="ru-RU" sz="2000" dirty="0">
                <a:latin typeface="Calibri" panose="020F0502020204030204" pitchFamily="34" charset="0"/>
              </a:rPr>
              <a:t>2018 – 19 команд </a:t>
            </a:r>
          </a:p>
          <a:p>
            <a:pPr eaLnBrk="1" hangingPunct="1">
              <a:spcBef>
                <a:spcPct val="0"/>
              </a:spcBef>
              <a:buFontTx/>
              <a:buNone/>
            </a:pPr>
            <a:r>
              <a:rPr lang="ru-RU" altLang="ru-RU" sz="2000" dirty="0">
                <a:latin typeface="Calibri" panose="020F0502020204030204" pitchFamily="34" charset="0"/>
              </a:rPr>
              <a:t>2019 – 17 команд</a:t>
            </a:r>
          </a:p>
          <a:p>
            <a:pPr eaLnBrk="1" hangingPunct="1">
              <a:spcBef>
                <a:spcPct val="0"/>
              </a:spcBef>
              <a:buFontTx/>
              <a:buNone/>
            </a:pPr>
            <a:r>
              <a:rPr lang="ru-RU" altLang="ru-RU" sz="2000" dirty="0">
                <a:latin typeface="Calibri" panose="020F0502020204030204" pitchFamily="34" charset="0"/>
              </a:rPr>
              <a:t>2022 – 5 команд</a:t>
            </a:r>
          </a:p>
        </p:txBody>
      </p:sp>
      <p:pic>
        <p:nvPicPr>
          <p:cNvPr id="4" name="Рисунок 3">
            <a:extLst>
              <a:ext uri="{FF2B5EF4-FFF2-40B4-BE49-F238E27FC236}">
                <a16:creationId xmlns:a16="http://schemas.microsoft.com/office/drawing/2014/main" id="{5A29455D-E5F6-4074-86F0-09C85C7A7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60" y="1176427"/>
            <a:ext cx="7300800" cy="5475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B5113F01-2015-4862-BCE0-FA6D2B5641A3}"/>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Калужский ТЮБ</a:t>
            </a:r>
          </a:p>
        </p:txBody>
      </p:sp>
      <p:sp>
        <p:nvSpPr>
          <p:cNvPr id="7" name="TextBox 6">
            <a:extLst>
              <a:ext uri="{FF2B5EF4-FFF2-40B4-BE49-F238E27FC236}">
                <a16:creationId xmlns:a16="http://schemas.microsoft.com/office/drawing/2014/main" id="{7C105670-E716-4115-9E55-6648D6E65653}"/>
              </a:ext>
            </a:extLst>
          </p:cNvPr>
          <p:cNvSpPr txBox="1"/>
          <p:nvPr/>
        </p:nvSpPr>
        <p:spPr>
          <a:xfrm>
            <a:off x="7752184" y="1176427"/>
            <a:ext cx="4176464" cy="3908762"/>
          </a:xfrm>
          <a:prstGeom prst="rect">
            <a:avLst/>
          </a:prstGeom>
          <a:noFill/>
        </p:spPr>
        <p:txBody>
          <a:bodyPr wrap="square">
            <a:spAutoFit/>
          </a:bodyPr>
          <a:lstStyle/>
          <a:p>
            <a:pPr eaLnBrk="1" hangingPunct="1">
              <a:spcBef>
                <a:spcPct val="0"/>
              </a:spcBef>
              <a:buFontTx/>
              <a:buNone/>
            </a:pPr>
            <a:r>
              <a:rPr lang="ru-RU" altLang="ru-RU" sz="2000" dirty="0">
                <a:latin typeface="Calibri" panose="020F0502020204030204" pitchFamily="34" charset="0"/>
              </a:rPr>
              <a:t>Проводится с 2015 года</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АНО «Институт передачи биологических знаний» и</a:t>
            </a:r>
          </a:p>
          <a:p>
            <a:pPr eaLnBrk="1" hangingPunct="1">
              <a:spcBef>
                <a:spcPct val="0"/>
              </a:spcBef>
              <a:buFontTx/>
              <a:buNone/>
            </a:pPr>
            <a:r>
              <a:rPr lang="ru-RU" altLang="ru-RU" sz="2000" dirty="0">
                <a:latin typeface="Calibri" panose="020F0502020204030204" pitchFamily="34" charset="0"/>
              </a:rPr>
              <a:t>Центр «Развитие»</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2017 –   9 команд</a:t>
            </a:r>
          </a:p>
          <a:p>
            <a:pPr eaLnBrk="1" hangingPunct="1">
              <a:spcBef>
                <a:spcPct val="0"/>
              </a:spcBef>
              <a:buFontTx/>
              <a:buNone/>
            </a:pPr>
            <a:r>
              <a:rPr lang="ru-RU" altLang="ru-RU" sz="2000" dirty="0">
                <a:latin typeface="Calibri" panose="020F0502020204030204" pitchFamily="34" charset="0"/>
              </a:rPr>
              <a:t>2018 –   8 команд</a:t>
            </a:r>
          </a:p>
          <a:p>
            <a:pPr eaLnBrk="1" hangingPunct="1">
              <a:spcBef>
                <a:spcPct val="0"/>
              </a:spcBef>
              <a:buFontTx/>
              <a:buNone/>
            </a:pPr>
            <a:r>
              <a:rPr lang="ru-RU" altLang="ru-RU" sz="2000" dirty="0">
                <a:latin typeface="Calibri" panose="020F0502020204030204" pitchFamily="34" charset="0"/>
              </a:rPr>
              <a:t>2019 –   8 команд</a:t>
            </a:r>
          </a:p>
          <a:p>
            <a:pPr eaLnBrk="1" hangingPunct="1">
              <a:spcBef>
                <a:spcPct val="0"/>
              </a:spcBef>
              <a:buFontTx/>
              <a:buNone/>
            </a:pPr>
            <a:r>
              <a:rPr lang="ru-RU" altLang="ru-RU" sz="2000" dirty="0">
                <a:latin typeface="Calibri" panose="020F0502020204030204" pitchFamily="34" charset="0"/>
              </a:rPr>
              <a:t>2021 –   8 команд</a:t>
            </a:r>
          </a:p>
          <a:p>
            <a:pPr eaLnBrk="1" hangingPunct="1">
              <a:spcBef>
                <a:spcPct val="0"/>
              </a:spcBef>
              <a:buFontTx/>
              <a:buNone/>
            </a:pPr>
            <a:r>
              <a:rPr lang="ru-RU" altLang="ru-RU" sz="2000" dirty="0">
                <a:latin typeface="Calibri" panose="020F0502020204030204" pitchFamily="34" charset="0"/>
              </a:rPr>
              <a:t>2022 –   6 команд</a:t>
            </a:r>
          </a:p>
        </p:txBody>
      </p:sp>
      <p:pic>
        <p:nvPicPr>
          <p:cNvPr id="4" name="Рисунок 3">
            <a:extLst>
              <a:ext uri="{FF2B5EF4-FFF2-40B4-BE49-F238E27FC236}">
                <a16:creationId xmlns:a16="http://schemas.microsoft.com/office/drawing/2014/main" id="{CDE883A0-17B2-4D2E-AAF2-0E3B4FD4D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60" y="1193760"/>
            <a:ext cx="7300800" cy="5475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ADF042E2-A0EF-43D0-949C-5DDB73F598ED}"/>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ТЮБ Республики Якутия</a:t>
            </a:r>
          </a:p>
        </p:txBody>
      </p:sp>
      <p:sp>
        <p:nvSpPr>
          <p:cNvPr id="7" name="TextBox 6">
            <a:extLst>
              <a:ext uri="{FF2B5EF4-FFF2-40B4-BE49-F238E27FC236}">
                <a16:creationId xmlns:a16="http://schemas.microsoft.com/office/drawing/2014/main" id="{90B0020C-12EE-43C5-BC71-3B3CC10BE025}"/>
              </a:ext>
            </a:extLst>
          </p:cNvPr>
          <p:cNvSpPr txBox="1"/>
          <p:nvPr/>
        </p:nvSpPr>
        <p:spPr>
          <a:xfrm>
            <a:off x="7752184" y="1176427"/>
            <a:ext cx="4176464" cy="4524315"/>
          </a:xfrm>
          <a:prstGeom prst="rect">
            <a:avLst/>
          </a:prstGeom>
          <a:noFill/>
        </p:spPr>
        <p:txBody>
          <a:bodyPr wrap="square">
            <a:spAutoFit/>
          </a:bodyPr>
          <a:lstStyle/>
          <a:p>
            <a:pPr eaLnBrk="1" hangingPunct="1">
              <a:spcBef>
                <a:spcPct val="0"/>
              </a:spcBef>
              <a:buFontTx/>
              <a:buNone/>
            </a:pPr>
            <a:r>
              <a:rPr lang="ru-RU" altLang="ru-RU" sz="2000" dirty="0">
                <a:latin typeface="Calibri" panose="020F0502020204030204" pitchFamily="34" charset="0"/>
              </a:rPr>
              <a:t>Проводится с 2015 года</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Малая Академия наук Республики Саха (Якутия)</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2017 – 16 команд</a:t>
            </a:r>
          </a:p>
          <a:p>
            <a:pPr eaLnBrk="1" hangingPunct="1">
              <a:spcBef>
                <a:spcPct val="0"/>
              </a:spcBef>
              <a:buFontTx/>
              <a:buNone/>
            </a:pPr>
            <a:r>
              <a:rPr lang="ru-RU" altLang="ru-RU" sz="2000" dirty="0">
                <a:latin typeface="Calibri" panose="020F0502020204030204" pitchFamily="34" charset="0"/>
              </a:rPr>
              <a:t>2018 – 14 команд</a:t>
            </a:r>
          </a:p>
          <a:p>
            <a:pPr eaLnBrk="1" hangingPunct="1">
              <a:spcBef>
                <a:spcPct val="0"/>
              </a:spcBef>
              <a:buFontTx/>
              <a:buNone/>
            </a:pPr>
            <a:r>
              <a:rPr lang="ru-RU" altLang="ru-RU" sz="2000" dirty="0">
                <a:latin typeface="Calibri" panose="020F0502020204030204" pitchFamily="34" charset="0"/>
              </a:rPr>
              <a:t>2019 – 17 команд</a:t>
            </a:r>
          </a:p>
          <a:p>
            <a:pPr eaLnBrk="1" hangingPunct="1">
              <a:spcBef>
                <a:spcPct val="0"/>
              </a:spcBef>
              <a:buFontTx/>
              <a:buNone/>
            </a:pPr>
            <a:r>
              <a:rPr lang="ru-RU" altLang="ru-RU" sz="2000" dirty="0">
                <a:latin typeface="Calibri" panose="020F0502020204030204" pitchFamily="34" charset="0"/>
              </a:rPr>
              <a:t>2021 –   6 команд</a:t>
            </a:r>
          </a:p>
          <a:p>
            <a:pPr eaLnBrk="1" hangingPunct="1">
              <a:spcBef>
                <a:spcPct val="0"/>
              </a:spcBef>
              <a:buFontTx/>
              <a:buNone/>
            </a:pPr>
            <a:r>
              <a:rPr lang="ru-RU" altLang="ru-RU" sz="2000" dirty="0">
                <a:latin typeface="Calibri" panose="020F0502020204030204" pitchFamily="34" charset="0"/>
              </a:rPr>
              <a:t>2022 – 14 команд</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Разделение на лиги </a:t>
            </a:r>
          </a:p>
          <a:p>
            <a:pPr eaLnBrk="1" hangingPunct="1"/>
            <a:r>
              <a:rPr lang="ru-RU" altLang="ru-RU" sz="2000" dirty="0">
                <a:latin typeface="Calibri" panose="020F0502020204030204" pitchFamily="34" charset="0"/>
              </a:rPr>
              <a:t>«Сеньоры» и «Юниоры»</a:t>
            </a:r>
          </a:p>
        </p:txBody>
      </p:sp>
      <p:pic>
        <p:nvPicPr>
          <p:cNvPr id="4" name="Рисунок 3">
            <a:extLst>
              <a:ext uri="{FF2B5EF4-FFF2-40B4-BE49-F238E27FC236}">
                <a16:creationId xmlns:a16="http://schemas.microsoft.com/office/drawing/2014/main" id="{EB2A02F6-C66E-46C3-B607-9A59F680F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15" y="1176427"/>
            <a:ext cx="7300800" cy="54756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1366B86-2037-4958-9B20-6B9D75B28659}"/>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Волгоградский ТЮБ</a:t>
            </a:r>
          </a:p>
        </p:txBody>
      </p:sp>
      <p:sp>
        <p:nvSpPr>
          <p:cNvPr id="7" name="TextBox 6">
            <a:extLst>
              <a:ext uri="{FF2B5EF4-FFF2-40B4-BE49-F238E27FC236}">
                <a16:creationId xmlns:a16="http://schemas.microsoft.com/office/drawing/2014/main" id="{B6F60DD7-FE1F-448A-9FC4-F32309D0FBDF}"/>
              </a:ext>
            </a:extLst>
          </p:cNvPr>
          <p:cNvSpPr txBox="1"/>
          <p:nvPr/>
        </p:nvSpPr>
        <p:spPr>
          <a:xfrm>
            <a:off x="7752184" y="1176427"/>
            <a:ext cx="4176464" cy="3600986"/>
          </a:xfrm>
          <a:prstGeom prst="rect">
            <a:avLst/>
          </a:prstGeom>
          <a:noFill/>
        </p:spPr>
        <p:txBody>
          <a:bodyPr wrap="square">
            <a:spAutoFit/>
          </a:bodyPr>
          <a:lstStyle/>
          <a:p>
            <a:pPr eaLnBrk="1" hangingPunct="1">
              <a:spcBef>
                <a:spcPct val="0"/>
              </a:spcBef>
              <a:buFontTx/>
              <a:buNone/>
            </a:pPr>
            <a:r>
              <a:rPr lang="ru-RU" altLang="ru-RU" sz="2000" dirty="0">
                <a:latin typeface="Calibri" panose="020F0502020204030204" pitchFamily="34" charset="0"/>
              </a:rPr>
              <a:t>Проводится с 2018 года</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Региональный центр «Волна»</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2017 –   8 команд</a:t>
            </a:r>
          </a:p>
          <a:p>
            <a:pPr eaLnBrk="1" hangingPunct="1">
              <a:spcBef>
                <a:spcPct val="0"/>
              </a:spcBef>
              <a:buFontTx/>
              <a:buNone/>
            </a:pPr>
            <a:r>
              <a:rPr lang="ru-RU" altLang="ru-RU" sz="2000" dirty="0">
                <a:latin typeface="Calibri" panose="020F0502020204030204" pitchFamily="34" charset="0"/>
              </a:rPr>
              <a:t>2018 – 13 команд</a:t>
            </a:r>
          </a:p>
          <a:p>
            <a:pPr eaLnBrk="1" hangingPunct="1">
              <a:spcBef>
                <a:spcPct val="0"/>
              </a:spcBef>
              <a:buFontTx/>
              <a:buNone/>
            </a:pPr>
            <a:r>
              <a:rPr lang="ru-RU" altLang="ru-RU" sz="2000" dirty="0">
                <a:latin typeface="Calibri" panose="020F0502020204030204" pitchFamily="34" charset="0"/>
              </a:rPr>
              <a:t>2019 – 14 команд</a:t>
            </a:r>
          </a:p>
          <a:p>
            <a:pPr eaLnBrk="1" hangingPunct="1">
              <a:spcBef>
                <a:spcPct val="0"/>
              </a:spcBef>
              <a:buFontTx/>
              <a:buNone/>
            </a:pPr>
            <a:r>
              <a:rPr lang="ru-RU" altLang="ru-RU" sz="2000" dirty="0">
                <a:latin typeface="Calibri" panose="020F0502020204030204" pitchFamily="34" charset="0"/>
              </a:rPr>
              <a:t>2021 – 11 команд</a:t>
            </a:r>
          </a:p>
          <a:p>
            <a:pPr eaLnBrk="1" hangingPunct="1">
              <a:spcBef>
                <a:spcPct val="0"/>
              </a:spcBef>
              <a:buFontTx/>
              <a:buNone/>
            </a:pPr>
            <a:r>
              <a:rPr lang="ru-RU" altLang="ru-RU" sz="2000" dirty="0">
                <a:latin typeface="Calibri" panose="020F0502020204030204" pitchFamily="34" charset="0"/>
              </a:rPr>
              <a:t>2022 – 13 команд</a:t>
            </a:r>
          </a:p>
        </p:txBody>
      </p:sp>
      <p:pic>
        <p:nvPicPr>
          <p:cNvPr id="3" name="Рисунок 2">
            <a:extLst>
              <a:ext uri="{FF2B5EF4-FFF2-40B4-BE49-F238E27FC236}">
                <a16:creationId xmlns:a16="http://schemas.microsoft.com/office/drawing/2014/main" id="{64B40CA3-2438-4DFF-9496-E2188C5E1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60" y="1193760"/>
            <a:ext cx="7300800" cy="5475600"/>
          </a:xfrm>
          <a:prstGeom prst="rect">
            <a:avLst/>
          </a:prstGeom>
        </p:spPr>
      </p:pic>
    </p:spTree>
    <p:extLst>
      <p:ext uri="{BB962C8B-B14F-4D97-AF65-F5344CB8AC3E}">
        <p14:creationId xmlns:p14="http://schemas.microsoft.com/office/powerpoint/2010/main" val="3305883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22529C7A-1FA4-4276-B123-D3E7D7C5A3CF}"/>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Воронежский ТЮБ</a:t>
            </a:r>
          </a:p>
        </p:txBody>
      </p:sp>
      <p:sp>
        <p:nvSpPr>
          <p:cNvPr id="7" name="TextBox 6">
            <a:extLst>
              <a:ext uri="{FF2B5EF4-FFF2-40B4-BE49-F238E27FC236}">
                <a16:creationId xmlns:a16="http://schemas.microsoft.com/office/drawing/2014/main" id="{A31DD243-080D-4FE1-846E-0B9868C3C2F5}"/>
              </a:ext>
            </a:extLst>
          </p:cNvPr>
          <p:cNvSpPr txBox="1"/>
          <p:nvPr/>
        </p:nvSpPr>
        <p:spPr>
          <a:xfrm>
            <a:off x="7752184" y="1176427"/>
            <a:ext cx="4176464" cy="3293209"/>
          </a:xfrm>
          <a:prstGeom prst="rect">
            <a:avLst/>
          </a:prstGeom>
          <a:noFill/>
        </p:spPr>
        <p:txBody>
          <a:bodyPr wrap="square">
            <a:spAutoFit/>
          </a:bodyPr>
          <a:lstStyle/>
          <a:p>
            <a:pPr eaLnBrk="1" hangingPunct="1">
              <a:spcBef>
                <a:spcPct val="0"/>
              </a:spcBef>
              <a:buFontTx/>
              <a:buNone/>
            </a:pPr>
            <a:r>
              <a:rPr lang="ru-RU" altLang="ru-RU" sz="2000" dirty="0">
                <a:latin typeface="Calibri" panose="020F0502020204030204" pitchFamily="34" charset="0"/>
              </a:rPr>
              <a:t>Проводится с 2016 года</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Региональный центр «Орион»</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2018 – 15 команд</a:t>
            </a:r>
          </a:p>
          <a:p>
            <a:pPr eaLnBrk="1" hangingPunct="1">
              <a:spcBef>
                <a:spcPct val="0"/>
              </a:spcBef>
              <a:buFontTx/>
              <a:buNone/>
            </a:pPr>
            <a:r>
              <a:rPr lang="ru-RU" altLang="ru-RU" sz="2000" dirty="0">
                <a:latin typeface="Calibri" panose="020F0502020204030204" pitchFamily="34" charset="0"/>
              </a:rPr>
              <a:t>2019 – 15 команд</a:t>
            </a:r>
          </a:p>
          <a:p>
            <a:pPr eaLnBrk="1" hangingPunct="1">
              <a:spcBef>
                <a:spcPct val="0"/>
              </a:spcBef>
              <a:buFontTx/>
              <a:buNone/>
            </a:pPr>
            <a:r>
              <a:rPr lang="ru-RU" altLang="ru-RU" sz="2000" dirty="0">
                <a:latin typeface="Calibri" panose="020F0502020204030204" pitchFamily="34" charset="0"/>
              </a:rPr>
              <a:t>2021 – 10 команд</a:t>
            </a:r>
          </a:p>
          <a:p>
            <a:pPr eaLnBrk="1" hangingPunct="1">
              <a:spcBef>
                <a:spcPct val="0"/>
              </a:spcBef>
              <a:buFontTx/>
              <a:buNone/>
            </a:pPr>
            <a:r>
              <a:rPr lang="ru-RU" altLang="ru-RU" sz="2000" dirty="0">
                <a:latin typeface="Calibri" panose="020F0502020204030204" pitchFamily="34" charset="0"/>
              </a:rPr>
              <a:t>2022 – 13 команд</a:t>
            </a:r>
          </a:p>
        </p:txBody>
      </p:sp>
      <p:pic>
        <p:nvPicPr>
          <p:cNvPr id="3" name="Рисунок 2">
            <a:extLst>
              <a:ext uri="{FF2B5EF4-FFF2-40B4-BE49-F238E27FC236}">
                <a16:creationId xmlns:a16="http://schemas.microsoft.com/office/drawing/2014/main" id="{A6BA129D-E1D7-44A7-BDF2-0DDC3CEB1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1193759"/>
            <a:ext cx="7300801" cy="5475601"/>
          </a:xfrm>
          <a:prstGeom prst="rect">
            <a:avLst/>
          </a:prstGeom>
        </p:spPr>
      </p:pic>
    </p:spTree>
    <p:extLst>
      <p:ext uri="{BB962C8B-B14F-4D97-AF65-F5344CB8AC3E}">
        <p14:creationId xmlns:p14="http://schemas.microsoft.com/office/powerpoint/2010/main" val="3992505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91BAD600-2B35-4909-8FCF-FA9F5C99CED1}"/>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Тюменский ТЮБ</a:t>
            </a:r>
          </a:p>
        </p:txBody>
      </p:sp>
      <p:sp>
        <p:nvSpPr>
          <p:cNvPr id="10" name="TextBox 9">
            <a:extLst>
              <a:ext uri="{FF2B5EF4-FFF2-40B4-BE49-F238E27FC236}">
                <a16:creationId xmlns:a16="http://schemas.microsoft.com/office/drawing/2014/main" id="{D452FDD8-5F57-4594-9B24-8B89B28231B3}"/>
              </a:ext>
            </a:extLst>
          </p:cNvPr>
          <p:cNvSpPr txBox="1"/>
          <p:nvPr/>
        </p:nvSpPr>
        <p:spPr>
          <a:xfrm>
            <a:off x="7752184" y="1176427"/>
            <a:ext cx="4176464" cy="3600986"/>
          </a:xfrm>
          <a:prstGeom prst="rect">
            <a:avLst/>
          </a:prstGeom>
          <a:noFill/>
        </p:spPr>
        <p:txBody>
          <a:bodyPr wrap="square">
            <a:spAutoFit/>
          </a:bodyPr>
          <a:lstStyle/>
          <a:p>
            <a:pPr eaLnBrk="1" hangingPunct="1">
              <a:spcBef>
                <a:spcPct val="0"/>
              </a:spcBef>
              <a:buFontTx/>
              <a:buNone/>
            </a:pPr>
            <a:r>
              <a:rPr lang="ru-RU" altLang="ru-RU" sz="2000" dirty="0">
                <a:latin typeface="Calibri" panose="020F0502020204030204" pitchFamily="34" charset="0"/>
              </a:rPr>
              <a:t>Проводится с 2019 года</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Центр выявления и поддержки талантливых учащихся</a:t>
            </a:r>
          </a:p>
          <a:p>
            <a:pPr eaLnBrk="1" hangingPunct="1">
              <a:spcBef>
                <a:spcPct val="0"/>
              </a:spcBef>
              <a:buFontTx/>
              <a:buNone/>
            </a:pPr>
            <a:r>
              <a:rPr lang="ru-RU" altLang="ru-RU" sz="2000" dirty="0">
                <a:latin typeface="Calibri" panose="020F0502020204030204" pitchFamily="34" charset="0"/>
              </a:rPr>
              <a:t>Тюменской области, </a:t>
            </a:r>
            <a:r>
              <a:rPr lang="ru-RU" altLang="ru-RU" sz="2000" dirty="0" err="1">
                <a:latin typeface="Calibri" panose="020F0502020204030204" pitchFamily="34" charset="0"/>
              </a:rPr>
              <a:t>ТюмГУ</a:t>
            </a:r>
            <a:endParaRPr lang="ru-RU" altLang="ru-RU" sz="2000" dirty="0">
              <a:latin typeface="Calibri" panose="020F0502020204030204" pitchFamily="34" charset="0"/>
            </a:endParaRP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2018 –   7 команд</a:t>
            </a:r>
          </a:p>
          <a:p>
            <a:pPr eaLnBrk="1" hangingPunct="1">
              <a:spcBef>
                <a:spcPct val="0"/>
              </a:spcBef>
              <a:buFontTx/>
              <a:buNone/>
            </a:pPr>
            <a:r>
              <a:rPr lang="ru-RU" altLang="ru-RU" sz="2000" dirty="0">
                <a:latin typeface="Calibri" panose="020F0502020204030204" pitchFamily="34" charset="0"/>
              </a:rPr>
              <a:t>2019 – 10 команд</a:t>
            </a:r>
          </a:p>
          <a:p>
            <a:pPr eaLnBrk="1" hangingPunct="1">
              <a:spcBef>
                <a:spcPct val="0"/>
              </a:spcBef>
              <a:buFontTx/>
              <a:buNone/>
            </a:pPr>
            <a:r>
              <a:rPr lang="ru-RU" altLang="ru-RU" sz="2000" dirty="0">
                <a:latin typeface="Calibri" panose="020F0502020204030204" pitchFamily="34" charset="0"/>
              </a:rPr>
              <a:t>2021 – 11 команд</a:t>
            </a:r>
          </a:p>
          <a:p>
            <a:pPr eaLnBrk="1" hangingPunct="1">
              <a:spcBef>
                <a:spcPct val="0"/>
              </a:spcBef>
              <a:buFontTx/>
              <a:buNone/>
            </a:pPr>
            <a:r>
              <a:rPr lang="ru-RU" altLang="ru-RU" sz="2000" dirty="0">
                <a:latin typeface="Calibri" panose="020F0502020204030204" pitchFamily="34" charset="0"/>
              </a:rPr>
              <a:t>2022 –   9 команд</a:t>
            </a:r>
          </a:p>
        </p:txBody>
      </p:sp>
      <p:pic>
        <p:nvPicPr>
          <p:cNvPr id="3" name="Рисунок 2">
            <a:extLst>
              <a:ext uri="{FF2B5EF4-FFF2-40B4-BE49-F238E27FC236}">
                <a16:creationId xmlns:a16="http://schemas.microsoft.com/office/drawing/2014/main" id="{84412372-BEF0-447F-966A-F62417119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60" y="1217776"/>
            <a:ext cx="7300800" cy="5475600"/>
          </a:xfrm>
          <a:prstGeom prst="rect">
            <a:avLst/>
          </a:prstGeom>
        </p:spPr>
      </p:pic>
    </p:spTree>
    <p:extLst>
      <p:ext uri="{BB962C8B-B14F-4D97-AF65-F5344CB8AC3E}">
        <p14:creationId xmlns:p14="http://schemas.microsoft.com/office/powerpoint/2010/main" val="2698217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7" name="Группа 5"/>
          <p:cNvGrpSpPr>
            <a:grpSpLocks/>
          </p:cNvGrpSpPr>
          <p:nvPr/>
        </p:nvGrpSpPr>
        <p:grpSpPr bwMode="auto">
          <a:xfrm>
            <a:off x="2489200" y="1135063"/>
            <a:ext cx="7469188" cy="5270500"/>
            <a:chOff x="965689" y="1134393"/>
            <a:chExt cx="7469010" cy="5271640"/>
          </a:xfrm>
        </p:grpSpPr>
        <p:pic>
          <p:nvPicPr>
            <p:cNvPr id="614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689" y="1134393"/>
              <a:ext cx="3818098" cy="526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Рисунок 2"/>
            <p:cNvPicPr>
              <a:picLocks noChangeAspect="1"/>
            </p:cNvPicPr>
            <p:nvPr/>
          </p:nvPicPr>
          <p:blipFill>
            <a:blip r:embed="rId4">
              <a:extLst>
                <a:ext uri="{28A0092B-C50C-407E-A947-70E740481C1C}">
                  <a14:useLocalDpi xmlns:a14="http://schemas.microsoft.com/office/drawing/2010/main" val="0"/>
                </a:ext>
              </a:extLst>
            </a:blip>
            <a:srcRect r="1118"/>
            <a:stretch>
              <a:fillRect/>
            </a:stretch>
          </p:blipFill>
          <p:spPr bwMode="auto">
            <a:xfrm>
              <a:off x="4659335" y="1139111"/>
              <a:ext cx="3775364" cy="526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Заголовок 1">
            <a:extLst>
              <a:ext uri="{FF2B5EF4-FFF2-40B4-BE49-F238E27FC236}">
                <a16:creationId xmlns:a16="http://schemas.microsoft.com/office/drawing/2014/main" id="{B306C714-C389-4D9E-A994-6049A8D3C945}"/>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Биологический бой</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2910AB6B-5B8F-4FCF-A611-2D8A86A0FBF5}"/>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Южно-Уральский ТЮБ (Челябинск)</a:t>
            </a:r>
          </a:p>
        </p:txBody>
      </p:sp>
      <p:sp>
        <p:nvSpPr>
          <p:cNvPr id="8" name="TextBox 7">
            <a:extLst>
              <a:ext uri="{FF2B5EF4-FFF2-40B4-BE49-F238E27FC236}">
                <a16:creationId xmlns:a16="http://schemas.microsoft.com/office/drawing/2014/main" id="{D868700D-2C0C-483E-A0EE-A4670BF6CA5E}"/>
              </a:ext>
            </a:extLst>
          </p:cNvPr>
          <p:cNvSpPr txBox="1"/>
          <p:nvPr/>
        </p:nvSpPr>
        <p:spPr>
          <a:xfrm>
            <a:off x="7752184" y="1176427"/>
            <a:ext cx="4176464" cy="3908762"/>
          </a:xfrm>
          <a:prstGeom prst="rect">
            <a:avLst/>
          </a:prstGeom>
          <a:noFill/>
        </p:spPr>
        <p:txBody>
          <a:bodyPr wrap="square">
            <a:spAutoFit/>
          </a:bodyPr>
          <a:lstStyle/>
          <a:p>
            <a:pPr eaLnBrk="1" hangingPunct="1">
              <a:spcBef>
                <a:spcPct val="0"/>
              </a:spcBef>
              <a:buFontTx/>
              <a:buNone/>
            </a:pPr>
            <a:r>
              <a:rPr lang="ru-RU" altLang="ru-RU" sz="2000" dirty="0">
                <a:latin typeface="Calibri" panose="020F0502020204030204" pitchFamily="34" charset="0"/>
              </a:rPr>
              <a:t>Проводится с 2019 года</a:t>
            </a:r>
          </a:p>
          <a:p>
            <a:pPr eaLnBrk="1" hangingPunct="1">
              <a:spcBef>
                <a:spcPct val="0"/>
              </a:spcBef>
              <a:buFontTx/>
              <a:buNone/>
            </a:pPr>
            <a:endParaRPr lang="ru-RU" altLang="ru-RU" sz="20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Организатор: Челябинский областной многопрофильный лицей-интернат для одарённых детей, Курчатов-Центр</a:t>
            </a:r>
          </a:p>
          <a:p>
            <a:pPr eaLnBrk="1" hangingPunct="1">
              <a:spcBef>
                <a:spcPct val="0"/>
              </a:spcBef>
              <a:buFontTx/>
              <a:buNone/>
            </a:pPr>
            <a:endParaRPr lang="ru-RU" altLang="ru-RU" sz="2000" dirty="0">
              <a:latin typeface="Calibri" panose="020F0502020204030204" pitchFamily="34" charset="0"/>
            </a:endParaRPr>
          </a:p>
          <a:p>
            <a:pPr eaLnBrk="1" hangingPunct="1"/>
            <a:r>
              <a:rPr lang="ru-RU" altLang="ru-RU" sz="2000" dirty="0">
                <a:latin typeface="Calibri" panose="020F0502020204030204" pitchFamily="34" charset="0"/>
              </a:rPr>
              <a:t>Количество участников:</a:t>
            </a:r>
          </a:p>
          <a:p>
            <a:pPr eaLnBrk="1" hangingPunct="1">
              <a:spcBef>
                <a:spcPct val="0"/>
              </a:spcBef>
              <a:buFontTx/>
              <a:buNone/>
            </a:pPr>
            <a:endParaRPr lang="ru-RU" altLang="ru-RU" sz="800" dirty="0">
              <a:latin typeface="Calibri" panose="020F0502020204030204" pitchFamily="34" charset="0"/>
            </a:endParaRPr>
          </a:p>
          <a:p>
            <a:pPr eaLnBrk="1" hangingPunct="1">
              <a:spcBef>
                <a:spcPct val="0"/>
              </a:spcBef>
              <a:buFontTx/>
              <a:buNone/>
            </a:pPr>
            <a:r>
              <a:rPr lang="ru-RU" altLang="ru-RU" sz="2000" dirty="0">
                <a:latin typeface="Calibri" panose="020F0502020204030204" pitchFamily="34" charset="0"/>
              </a:rPr>
              <a:t>2018 –   6 команд</a:t>
            </a:r>
          </a:p>
          <a:p>
            <a:pPr eaLnBrk="1" hangingPunct="1">
              <a:spcBef>
                <a:spcPct val="0"/>
              </a:spcBef>
              <a:buFontTx/>
              <a:buNone/>
            </a:pPr>
            <a:r>
              <a:rPr lang="ru-RU" altLang="ru-RU" sz="2000" dirty="0">
                <a:latin typeface="Calibri" panose="020F0502020204030204" pitchFamily="34" charset="0"/>
              </a:rPr>
              <a:t>2019 – 11 команд</a:t>
            </a:r>
          </a:p>
          <a:p>
            <a:pPr eaLnBrk="1" hangingPunct="1">
              <a:spcBef>
                <a:spcPct val="0"/>
              </a:spcBef>
              <a:buFontTx/>
              <a:buNone/>
            </a:pPr>
            <a:r>
              <a:rPr lang="ru-RU" altLang="ru-RU" sz="2000" dirty="0">
                <a:latin typeface="Calibri" panose="020F0502020204030204" pitchFamily="34" charset="0"/>
              </a:rPr>
              <a:t>2021 – 13 команд</a:t>
            </a:r>
          </a:p>
          <a:p>
            <a:pPr eaLnBrk="1" hangingPunct="1">
              <a:spcBef>
                <a:spcPct val="0"/>
              </a:spcBef>
              <a:buFontTx/>
              <a:buNone/>
            </a:pPr>
            <a:r>
              <a:rPr lang="ru-RU" altLang="ru-RU" sz="2000" dirty="0">
                <a:latin typeface="Calibri" panose="020F0502020204030204" pitchFamily="34" charset="0"/>
              </a:rPr>
              <a:t>2022 – 10 команд</a:t>
            </a:r>
          </a:p>
        </p:txBody>
      </p:sp>
      <p:pic>
        <p:nvPicPr>
          <p:cNvPr id="3" name="Рисунок 2">
            <a:extLst>
              <a:ext uri="{FF2B5EF4-FFF2-40B4-BE49-F238E27FC236}">
                <a16:creationId xmlns:a16="http://schemas.microsoft.com/office/drawing/2014/main" id="{8425471A-B04A-40C0-846A-107DC745F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60" y="1190352"/>
            <a:ext cx="7300800" cy="5475600"/>
          </a:xfrm>
          <a:prstGeom prst="rect">
            <a:avLst/>
          </a:prstGeom>
        </p:spPr>
      </p:pic>
    </p:spTree>
    <p:extLst>
      <p:ext uri="{BB962C8B-B14F-4D97-AF65-F5344CB8AC3E}">
        <p14:creationId xmlns:p14="http://schemas.microsoft.com/office/powerpoint/2010/main" val="4013847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9" name="Группа 1"/>
          <p:cNvGrpSpPr>
            <a:grpSpLocks/>
          </p:cNvGrpSpPr>
          <p:nvPr/>
        </p:nvGrpSpPr>
        <p:grpSpPr bwMode="auto">
          <a:xfrm>
            <a:off x="1398589" y="1033466"/>
            <a:ext cx="9359901" cy="5254567"/>
            <a:chOff x="-125413" y="1033463"/>
            <a:chExt cx="9359901" cy="5255305"/>
          </a:xfrm>
        </p:grpSpPr>
        <p:pic>
          <p:nvPicPr>
            <p:cNvPr id="39940" name="Рисунок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7912" y="4699680"/>
              <a:ext cx="238125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1" name="Группа 15"/>
            <p:cNvGrpSpPr>
              <a:grpSpLocks/>
            </p:cNvGrpSpPr>
            <p:nvPr/>
          </p:nvGrpSpPr>
          <p:grpSpPr bwMode="auto">
            <a:xfrm>
              <a:off x="-125413" y="4672013"/>
              <a:ext cx="4711701" cy="1600200"/>
              <a:chOff x="-125042" y="4671912"/>
              <a:chExt cx="4710843" cy="1599541"/>
            </a:xfrm>
          </p:grpSpPr>
          <p:pic>
            <p:nvPicPr>
              <p:cNvPr id="39964"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3470" y="4683853"/>
                <a:ext cx="2382331"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5" name="Рисунок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042" y="4671912"/>
                <a:ext cx="2646001"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2" name="Группа 13"/>
            <p:cNvGrpSpPr>
              <a:grpSpLocks/>
            </p:cNvGrpSpPr>
            <p:nvPr/>
          </p:nvGrpSpPr>
          <p:grpSpPr bwMode="auto">
            <a:xfrm>
              <a:off x="-55563" y="2882900"/>
              <a:ext cx="9261476" cy="1638300"/>
              <a:chOff x="-56097" y="2882640"/>
              <a:chExt cx="9262786" cy="1638000"/>
            </a:xfrm>
          </p:grpSpPr>
          <p:pic>
            <p:nvPicPr>
              <p:cNvPr id="39960"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18229" y="2908360"/>
                <a:ext cx="2388460"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1" name="Рисунок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097" y="2882640"/>
                <a:ext cx="2455366" cy="16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2" name="Рисунок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17408" y="2907840"/>
                <a:ext cx="2395181"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3" name="Рисунок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68217" y="2921451"/>
                <a:ext cx="2378428"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3" name="Группа 12"/>
            <p:cNvGrpSpPr>
              <a:grpSpLocks/>
            </p:cNvGrpSpPr>
            <p:nvPr/>
          </p:nvGrpSpPr>
          <p:grpSpPr bwMode="auto">
            <a:xfrm>
              <a:off x="-52388" y="1082675"/>
              <a:ext cx="9286876" cy="1593850"/>
              <a:chOff x="-52268" y="1082341"/>
              <a:chExt cx="9286147" cy="1593657"/>
            </a:xfrm>
          </p:grpSpPr>
          <p:pic>
            <p:nvPicPr>
              <p:cNvPr id="39956" name="Рисунок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08020" y="1087837"/>
                <a:ext cx="2387070"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7" name="Рисунок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56752" y="1082341"/>
                <a:ext cx="2381399"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Рисунок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268" y="1088398"/>
                <a:ext cx="2388460"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9" name="Рисунок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52479" y="1087473"/>
                <a:ext cx="2381400"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4" name="TextBox 14"/>
            <p:cNvSpPr txBox="1">
              <a:spLocks noChangeArrowheads="1"/>
            </p:cNvSpPr>
            <p:nvPr/>
          </p:nvSpPr>
          <p:spPr bwMode="auto">
            <a:xfrm>
              <a:off x="-57150" y="1039813"/>
              <a:ext cx="2408721" cy="646112"/>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Москва</a:t>
              </a:r>
            </a:p>
            <a:p>
              <a:pPr algn="ctr" eaLnBrk="1" hangingPunct="1">
                <a:spcBef>
                  <a:spcPct val="0"/>
                </a:spcBef>
                <a:buFontTx/>
                <a:buNone/>
              </a:pPr>
              <a:r>
                <a:rPr lang="ru-RU" sz="1800" b="1">
                  <a:solidFill>
                    <a:srgbClr val="FF0000"/>
                  </a:solidFill>
                  <a:latin typeface="Calibri" panose="020F0502020204030204" pitchFamily="34" charset="0"/>
                </a:rPr>
                <a:t>26 команд</a:t>
              </a:r>
            </a:p>
          </p:txBody>
        </p:sp>
        <p:sp>
          <p:nvSpPr>
            <p:cNvPr id="39945" name="TextBox 15"/>
            <p:cNvSpPr txBox="1">
              <a:spLocks noChangeArrowheads="1"/>
            </p:cNvSpPr>
            <p:nvPr/>
          </p:nvSpPr>
          <p:spPr bwMode="auto">
            <a:xfrm>
              <a:off x="2351571" y="1037987"/>
              <a:ext cx="2216526" cy="646113"/>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Санкт-Петербург</a:t>
              </a:r>
            </a:p>
            <a:p>
              <a:pPr algn="ctr" eaLnBrk="1" hangingPunct="1">
                <a:spcBef>
                  <a:spcPct val="0"/>
                </a:spcBef>
                <a:buFontTx/>
                <a:buNone/>
              </a:pPr>
              <a:r>
                <a:rPr lang="ru-RU" sz="1800" b="1">
                  <a:solidFill>
                    <a:srgbClr val="FF0000"/>
                  </a:solidFill>
                  <a:latin typeface="Calibri" panose="020F0502020204030204" pitchFamily="34" charset="0"/>
                </a:rPr>
                <a:t>12 команд</a:t>
              </a:r>
            </a:p>
          </p:txBody>
        </p:sp>
        <p:sp>
          <p:nvSpPr>
            <p:cNvPr id="39946" name="TextBox 16"/>
            <p:cNvSpPr txBox="1">
              <a:spLocks noChangeArrowheads="1"/>
            </p:cNvSpPr>
            <p:nvPr/>
          </p:nvSpPr>
          <p:spPr bwMode="auto">
            <a:xfrm>
              <a:off x="6850460" y="1035421"/>
              <a:ext cx="2338361" cy="646112"/>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Новосибирск</a:t>
              </a:r>
            </a:p>
            <a:p>
              <a:pPr algn="ctr" eaLnBrk="1" hangingPunct="1">
                <a:spcBef>
                  <a:spcPct val="0"/>
                </a:spcBef>
                <a:buFontTx/>
                <a:buNone/>
              </a:pPr>
              <a:r>
                <a:rPr lang="ru-RU" sz="1800" b="1">
                  <a:solidFill>
                    <a:srgbClr val="FF0000"/>
                  </a:solidFill>
                  <a:latin typeface="Calibri" panose="020F0502020204030204" pitchFamily="34" charset="0"/>
                </a:rPr>
                <a:t>18 команд</a:t>
              </a:r>
            </a:p>
          </p:txBody>
        </p:sp>
        <p:sp>
          <p:nvSpPr>
            <p:cNvPr id="39947" name="TextBox 17"/>
            <p:cNvSpPr txBox="1">
              <a:spLocks noChangeArrowheads="1"/>
            </p:cNvSpPr>
            <p:nvPr/>
          </p:nvSpPr>
          <p:spPr bwMode="auto">
            <a:xfrm>
              <a:off x="4559331" y="1033463"/>
              <a:ext cx="2295525" cy="646112"/>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Киров</a:t>
              </a:r>
            </a:p>
            <a:p>
              <a:pPr algn="ctr" eaLnBrk="1" hangingPunct="1">
                <a:spcBef>
                  <a:spcPct val="0"/>
                </a:spcBef>
                <a:buFontTx/>
                <a:buNone/>
              </a:pPr>
              <a:r>
                <a:rPr lang="ru-RU" sz="1800" b="1">
                  <a:solidFill>
                    <a:srgbClr val="FF0000"/>
                  </a:solidFill>
                  <a:latin typeface="Calibri" panose="020F0502020204030204" pitchFamily="34" charset="0"/>
                </a:rPr>
                <a:t>15 команд</a:t>
              </a:r>
            </a:p>
          </p:txBody>
        </p:sp>
        <p:sp>
          <p:nvSpPr>
            <p:cNvPr id="39948" name="TextBox 18"/>
            <p:cNvSpPr txBox="1">
              <a:spLocks noChangeArrowheads="1"/>
            </p:cNvSpPr>
            <p:nvPr/>
          </p:nvSpPr>
          <p:spPr bwMode="auto">
            <a:xfrm>
              <a:off x="-10796" y="2858381"/>
              <a:ext cx="2319856" cy="6477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Казань</a:t>
              </a:r>
            </a:p>
            <a:p>
              <a:pPr algn="ctr" eaLnBrk="1" hangingPunct="1">
                <a:spcBef>
                  <a:spcPct val="0"/>
                </a:spcBef>
                <a:buFontTx/>
                <a:buNone/>
              </a:pPr>
              <a:r>
                <a:rPr lang="ru-RU" sz="1800" b="1">
                  <a:solidFill>
                    <a:srgbClr val="FF0000"/>
                  </a:solidFill>
                  <a:latin typeface="Calibri" panose="020F0502020204030204" pitchFamily="34" charset="0"/>
                </a:rPr>
                <a:t>19 команд</a:t>
              </a:r>
            </a:p>
          </p:txBody>
        </p:sp>
        <p:sp>
          <p:nvSpPr>
            <p:cNvPr id="39949" name="TextBox 19"/>
            <p:cNvSpPr txBox="1">
              <a:spLocks noChangeArrowheads="1"/>
            </p:cNvSpPr>
            <p:nvPr/>
          </p:nvSpPr>
          <p:spPr bwMode="auto">
            <a:xfrm>
              <a:off x="2297577" y="2855913"/>
              <a:ext cx="2293938" cy="646112"/>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Ростов-на-Дону</a:t>
              </a:r>
            </a:p>
            <a:p>
              <a:pPr algn="ctr" eaLnBrk="1" hangingPunct="1">
                <a:spcBef>
                  <a:spcPct val="0"/>
                </a:spcBef>
                <a:buFontTx/>
                <a:buNone/>
              </a:pPr>
              <a:r>
                <a:rPr lang="ru-RU" sz="1800" b="1">
                  <a:solidFill>
                    <a:srgbClr val="FF0000"/>
                  </a:solidFill>
                  <a:latin typeface="Calibri" panose="020F0502020204030204" pitchFamily="34" charset="0"/>
                </a:rPr>
                <a:t>15 команд</a:t>
              </a:r>
            </a:p>
          </p:txBody>
        </p:sp>
        <p:sp>
          <p:nvSpPr>
            <p:cNvPr id="39950" name="TextBox 20"/>
            <p:cNvSpPr txBox="1">
              <a:spLocks noChangeArrowheads="1"/>
            </p:cNvSpPr>
            <p:nvPr/>
          </p:nvSpPr>
          <p:spPr bwMode="auto">
            <a:xfrm>
              <a:off x="6930417" y="2861654"/>
              <a:ext cx="2295525" cy="646113"/>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Обнинск</a:t>
              </a:r>
            </a:p>
            <a:p>
              <a:pPr algn="ctr" eaLnBrk="1" hangingPunct="1">
                <a:spcBef>
                  <a:spcPct val="0"/>
                </a:spcBef>
                <a:buFontTx/>
                <a:buNone/>
              </a:pPr>
              <a:r>
                <a:rPr lang="ru-RU" sz="1800" b="1">
                  <a:solidFill>
                    <a:srgbClr val="FF0000"/>
                  </a:solidFill>
                  <a:latin typeface="Calibri" panose="020F0502020204030204" pitchFamily="34" charset="0"/>
                </a:rPr>
                <a:t>12 команд</a:t>
              </a:r>
            </a:p>
          </p:txBody>
        </p:sp>
        <p:sp>
          <p:nvSpPr>
            <p:cNvPr id="39951" name="TextBox 21"/>
            <p:cNvSpPr txBox="1">
              <a:spLocks noChangeArrowheads="1"/>
            </p:cNvSpPr>
            <p:nvPr/>
          </p:nvSpPr>
          <p:spPr bwMode="auto">
            <a:xfrm>
              <a:off x="4588008" y="2834057"/>
              <a:ext cx="2349635" cy="67204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Екатеринбург</a:t>
              </a:r>
            </a:p>
            <a:p>
              <a:pPr algn="ctr" eaLnBrk="1" hangingPunct="1">
                <a:spcBef>
                  <a:spcPct val="0"/>
                </a:spcBef>
                <a:buFontTx/>
                <a:buNone/>
              </a:pPr>
              <a:r>
                <a:rPr lang="ru-RU" sz="1800" b="1">
                  <a:solidFill>
                    <a:srgbClr val="FF0000"/>
                  </a:solidFill>
                  <a:latin typeface="Calibri" panose="020F0502020204030204" pitchFamily="34" charset="0"/>
                </a:rPr>
                <a:t>9 команд</a:t>
              </a:r>
            </a:p>
          </p:txBody>
        </p:sp>
        <p:sp>
          <p:nvSpPr>
            <p:cNvPr id="39952" name="TextBox 18"/>
            <p:cNvSpPr txBox="1">
              <a:spLocks noChangeArrowheads="1"/>
            </p:cNvSpPr>
            <p:nvPr/>
          </p:nvSpPr>
          <p:spPr bwMode="auto">
            <a:xfrm>
              <a:off x="-42254" y="4624388"/>
              <a:ext cx="2339144" cy="6477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Якутск</a:t>
              </a:r>
            </a:p>
            <a:p>
              <a:pPr algn="ctr" eaLnBrk="1" hangingPunct="1">
                <a:spcBef>
                  <a:spcPct val="0"/>
                </a:spcBef>
                <a:buFontTx/>
                <a:buNone/>
              </a:pPr>
              <a:r>
                <a:rPr lang="ru-RU" sz="1800" b="1">
                  <a:solidFill>
                    <a:srgbClr val="FF0000"/>
                  </a:solidFill>
                  <a:latin typeface="Calibri" panose="020F0502020204030204" pitchFamily="34" charset="0"/>
                </a:rPr>
                <a:t>8 команд</a:t>
              </a:r>
            </a:p>
          </p:txBody>
        </p:sp>
        <p:sp>
          <p:nvSpPr>
            <p:cNvPr id="39953" name="TextBox 19"/>
            <p:cNvSpPr txBox="1">
              <a:spLocks noChangeArrowheads="1"/>
            </p:cNvSpPr>
            <p:nvPr/>
          </p:nvSpPr>
          <p:spPr bwMode="auto">
            <a:xfrm>
              <a:off x="2291874" y="4622562"/>
              <a:ext cx="2293938" cy="646113"/>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Пенза</a:t>
              </a:r>
            </a:p>
            <a:p>
              <a:pPr algn="ctr" eaLnBrk="1" hangingPunct="1">
                <a:spcBef>
                  <a:spcPct val="0"/>
                </a:spcBef>
                <a:buFontTx/>
                <a:buNone/>
              </a:pPr>
              <a:r>
                <a:rPr lang="ru-RU" sz="1800" b="1">
                  <a:solidFill>
                    <a:srgbClr val="FF0000"/>
                  </a:solidFill>
                  <a:latin typeface="Calibri" panose="020F0502020204030204" pitchFamily="34" charset="0"/>
                </a:rPr>
                <a:t>3 команды</a:t>
              </a:r>
            </a:p>
          </p:txBody>
        </p:sp>
        <p:sp>
          <p:nvSpPr>
            <p:cNvPr id="39954" name="TextBox 20"/>
            <p:cNvSpPr txBox="1">
              <a:spLocks noChangeArrowheads="1"/>
            </p:cNvSpPr>
            <p:nvPr/>
          </p:nvSpPr>
          <p:spPr bwMode="auto">
            <a:xfrm>
              <a:off x="6743816" y="4682522"/>
              <a:ext cx="2395346" cy="64633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Всероссийский</a:t>
              </a:r>
            </a:p>
            <a:p>
              <a:pPr algn="ctr" eaLnBrk="1" hangingPunct="1">
                <a:spcBef>
                  <a:spcPct val="0"/>
                </a:spcBef>
                <a:buFontTx/>
                <a:buNone/>
              </a:pPr>
              <a:r>
                <a:rPr lang="ru-RU" sz="1800" b="1">
                  <a:solidFill>
                    <a:srgbClr val="FF0000"/>
                  </a:solidFill>
                  <a:latin typeface="Calibri" panose="020F0502020204030204" pitchFamily="34" charset="0"/>
                </a:rPr>
                <a:t>24 команды</a:t>
              </a:r>
            </a:p>
          </p:txBody>
        </p:sp>
        <p:sp>
          <p:nvSpPr>
            <p:cNvPr id="39955" name="TextBox 19"/>
            <p:cNvSpPr txBox="1">
              <a:spLocks noChangeArrowheads="1"/>
            </p:cNvSpPr>
            <p:nvPr/>
          </p:nvSpPr>
          <p:spPr bwMode="auto">
            <a:xfrm>
              <a:off x="4510311" y="4760506"/>
              <a:ext cx="2293937" cy="147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dirty="0">
                  <a:solidFill>
                    <a:srgbClr val="FF0000"/>
                  </a:solidFill>
                  <a:latin typeface="Calibri" panose="020F0502020204030204" pitchFamily="34" charset="0"/>
                </a:rPr>
                <a:t>Всего</a:t>
              </a:r>
            </a:p>
            <a:p>
              <a:pPr algn="ctr" eaLnBrk="1" hangingPunct="1">
                <a:spcBef>
                  <a:spcPct val="0"/>
                </a:spcBef>
                <a:buFontTx/>
                <a:buNone/>
              </a:pPr>
              <a:r>
                <a:rPr lang="ru-RU" sz="1800" dirty="0">
                  <a:solidFill>
                    <a:srgbClr val="FF0000"/>
                  </a:solidFill>
                  <a:latin typeface="Calibri" panose="020F0502020204030204" pitchFamily="34" charset="0"/>
                </a:rPr>
                <a:t>на </a:t>
              </a:r>
            </a:p>
            <a:p>
              <a:pPr algn="ctr" eaLnBrk="1" hangingPunct="1">
                <a:spcBef>
                  <a:spcPct val="0"/>
                </a:spcBef>
                <a:buFontTx/>
                <a:buNone/>
              </a:pPr>
              <a:r>
                <a:rPr lang="ru-RU" sz="1800" dirty="0">
                  <a:solidFill>
                    <a:srgbClr val="FF0000"/>
                  </a:solidFill>
                  <a:latin typeface="Calibri" panose="020F0502020204030204" pitchFamily="34" charset="0"/>
                </a:rPr>
                <a:t>региональных</a:t>
              </a:r>
            </a:p>
            <a:p>
              <a:pPr algn="ctr" eaLnBrk="1" hangingPunct="1">
                <a:spcBef>
                  <a:spcPct val="0"/>
                </a:spcBef>
                <a:buFontTx/>
                <a:buNone/>
              </a:pPr>
              <a:r>
                <a:rPr lang="ru-RU" sz="1800" dirty="0">
                  <a:solidFill>
                    <a:srgbClr val="FF0000"/>
                  </a:solidFill>
                  <a:latin typeface="Calibri" panose="020F0502020204030204" pitchFamily="34" charset="0"/>
                </a:rPr>
                <a:t>этапах ТЮБ:</a:t>
              </a:r>
            </a:p>
            <a:p>
              <a:pPr algn="ctr" eaLnBrk="1" hangingPunct="1">
                <a:spcBef>
                  <a:spcPct val="0"/>
                </a:spcBef>
                <a:buFontTx/>
                <a:buNone/>
              </a:pPr>
              <a:r>
                <a:rPr lang="ru-RU" sz="1800" dirty="0">
                  <a:solidFill>
                    <a:srgbClr val="FF0000"/>
                  </a:solidFill>
                  <a:latin typeface="Calibri" panose="020F0502020204030204" pitchFamily="34" charset="0"/>
                </a:rPr>
                <a:t>137 команд</a:t>
              </a:r>
            </a:p>
          </p:txBody>
        </p:sp>
      </p:grpSp>
      <p:sp>
        <p:nvSpPr>
          <p:cNvPr id="30" name="Заголовок 1">
            <a:extLst>
              <a:ext uri="{FF2B5EF4-FFF2-40B4-BE49-F238E27FC236}">
                <a16:creationId xmlns:a16="http://schemas.microsoft.com/office/drawing/2014/main" id="{623F49AD-AB78-4AEA-96F1-F4D2D786D1A3}"/>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Региональные этапы 2015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2941" y="4681541"/>
            <a:ext cx="238918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8" name="Группа 1"/>
          <p:cNvGrpSpPr>
            <a:grpSpLocks/>
          </p:cNvGrpSpPr>
          <p:nvPr/>
        </p:nvGrpSpPr>
        <p:grpSpPr bwMode="auto">
          <a:xfrm>
            <a:off x="1398589" y="1035053"/>
            <a:ext cx="9358313" cy="5237163"/>
            <a:chOff x="-125413" y="1033463"/>
            <a:chExt cx="9359901" cy="5238750"/>
          </a:xfrm>
        </p:grpSpPr>
        <p:grpSp>
          <p:nvGrpSpPr>
            <p:cNvPr id="41990" name="Группа 15"/>
            <p:cNvGrpSpPr>
              <a:grpSpLocks/>
            </p:cNvGrpSpPr>
            <p:nvPr/>
          </p:nvGrpSpPr>
          <p:grpSpPr bwMode="auto">
            <a:xfrm>
              <a:off x="-125413" y="4672013"/>
              <a:ext cx="4711701" cy="1600200"/>
              <a:chOff x="-125042" y="4671912"/>
              <a:chExt cx="4710843" cy="1599541"/>
            </a:xfrm>
          </p:grpSpPr>
          <p:pic>
            <p:nvPicPr>
              <p:cNvPr id="42012"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3470" y="4683853"/>
                <a:ext cx="2382331"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3" name="Рисунок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042" y="4671912"/>
                <a:ext cx="2646001"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1" name="Группа 13"/>
            <p:cNvGrpSpPr>
              <a:grpSpLocks/>
            </p:cNvGrpSpPr>
            <p:nvPr/>
          </p:nvGrpSpPr>
          <p:grpSpPr bwMode="auto">
            <a:xfrm>
              <a:off x="-55563" y="2882900"/>
              <a:ext cx="9261476" cy="1638300"/>
              <a:chOff x="-56097" y="2882640"/>
              <a:chExt cx="9262786" cy="1638000"/>
            </a:xfrm>
          </p:grpSpPr>
          <p:pic>
            <p:nvPicPr>
              <p:cNvPr id="42008"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18229" y="2908360"/>
                <a:ext cx="2388460"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9" name="Рисунок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097" y="2882640"/>
                <a:ext cx="2455366" cy="163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0" name="Рисунок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17408" y="2907840"/>
                <a:ext cx="2395181"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1" name="Рисунок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68217" y="2900964"/>
                <a:ext cx="2378428"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2" name="Группа 12"/>
            <p:cNvGrpSpPr>
              <a:grpSpLocks/>
            </p:cNvGrpSpPr>
            <p:nvPr/>
          </p:nvGrpSpPr>
          <p:grpSpPr bwMode="auto">
            <a:xfrm>
              <a:off x="-52388" y="1082675"/>
              <a:ext cx="9286876" cy="1593850"/>
              <a:chOff x="-52268" y="1082341"/>
              <a:chExt cx="9286147" cy="1593657"/>
            </a:xfrm>
          </p:grpSpPr>
          <p:pic>
            <p:nvPicPr>
              <p:cNvPr id="42004" name="Рисунок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08020" y="1087837"/>
                <a:ext cx="2387070"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Рисунок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56752" y="1082341"/>
                <a:ext cx="2381399"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6" name="Рисунок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268" y="1088398"/>
                <a:ext cx="2388460"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7" name="Рисунок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52479" y="1087473"/>
                <a:ext cx="2381400" cy="15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6" name="TextBox 14"/>
            <p:cNvSpPr txBox="1">
              <a:spLocks noChangeArrowheads="1"/>
            </p:cNvSpPr>
            <p:nvPr/>
          </p:nvSpPr>
          <p:spPr bwMode="auto">
            <a:xfrm>
              <a:off x="-57138" y="1039815"/>
              <a:ext cx="2408647" cy="62248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Москва</a:t>
              </a:r>
            </a:p>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23 команды</a:t>
              </a:r>
            </a:p>
          </p:txBody>
        </p:sp>
        <p:sp>
          <p:nvSpPr>
            <p:cNvPr id="63497" name="TextBox 15"/>
            <p:cNvSpPr txBox="1">
              <a:spLocks noChangeArrowheads="1"/>
            </p:cNvSpPr>
            <p:nvPr/>
          </p:nvSpPr>
          <p:spPr bwMode="auto">
            <a:xfrm>
              <a:off x="2351508" y="1038227"/>
              <a:ext cx="2216526" cy="62248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Санкт-Петербург</a:t>
              </a:r>
            </a:p>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8 команд</a:t>
              </a:r>
            </a:p>
          </p:txBody>
        </p:sp>
        <p:sp>
          <p:nvSpPr>
            <p:cNvPr id="63498" name="TextBox 16"/>
            <p:cNvSpPr txBox="1">
              <a:spLocks noChangeArrowheads="1"/>
            </p:cNvSpPr>
            <p:nvPr/>
          </p:nvSpPr>
          <p:spPr bwMode="auto">
            <a:xfrm>
              <a:off x="6851247" y="1035051"/>
              <a:ext cx="2337197" cy="62248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Новосибирск</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19 команд</a:t>
              </a:r>
            </a:p>
          </p:txBody>
        </p:sp>
        <p:sp>
          <p:nvSpPr>
            <p:cNvPr id="63499" name="TextBox 17"/>
            <p:cNvSpPr txBox="1">
              <a:spLocks noChangeArrowheads="1"/>
            </p:cNvSpPr>
            <p:nvPr/>
          </p:nvSpPr>
          <p:spPr bwMode="auto">
            <a:xfrm>
              <a:off x="4560095" y="1033463"/>
              <a:ext cx="2295915" cy="62248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Киров</a:t>
              </a:r>
            </a:p>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12 команд</a:t>
              </a:r>
            </a:p>
          </p:txBody>
        </p:sp>
        <p:sp>
          <p:nvSpPr>
            <p:cNvPr id="63500" name="TextBox 18"/>
            <p:cNvSpPr txBox="1">
              <a:spLocks noChangeArrowheads="1"/>
            </p:cNvSpPr>
            <p:nvPr/>
          </p:nvSpPr>
          <p:spPr bwMode="auto">
            <a:xfrm>
              <a:off x="-9505" y="2858054"/>
              <a:ext cx="2318143" cy="62248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Казань</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20 команд</a:t>
              </a:r>
            </a:p>
          </p:txBody>
        </p:sp>
        <p:sp>
          <p:nvSpPr>
            <p:cNvPr id="63501" name="TextBox 19"/>
            <p:cNvSpPr txBox="1">
              <a:spLocks noChangeArrowheads="1"/>
            </p:cNvSpPr>
            <p:nvPr/>
          </p:nvSpPr>
          <p:spPr bwMode="auto">
            <a:xfrm>
              <a:off x="2297524" y="2854878"/>
              <a:ext cx="2294326" cy="624076"/>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Ростов-на-Дону</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12 команд</a:t>
              </a:r>
            </a:p>
          </p:txBody>
        </p:sp>
        <p:sp>
          <p:nvSpPr>
            <p:cNvPr id="63502" name="TextBox 20"/>
            <p:cNvSpPr txBox="1">
              <a:spLocks noChangeArrowheads="1"/>
            </p:cNvSpPr>
            <p:nvPr/>
          </p:nvSpPr>
          <p:spPr bwMode="auto">
            <a:xfrm>
              <a:off x="6930635" y="2861230"/>
              <a:ext cx="2295915" cy="62248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Обнинск</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16 команд</a:t>
              </a:r>
            </a:p>
          </p:txBody>
        </p:sp>
        <p:sp>
          <p:nvSpPr>
            <p:cNvPr id="63503" name="TextBox 21"/>
            <p:cNvSpPr txBox="1">
              <a:spLocks noChangeArrowheads="1"/>
            </p:cNvSpPr>
            <p:nvPr/>
          </p:nvSpPr>
          <p:spPr bwMode="auto">
            <a:xfrm>
              <a:off x="4588675" y="2834234"/>
              <a:ext cx="2348311" cy="62248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Екатеринбург</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17 команд</a:t>
              </a:r>
            </a:p>
          </p:txBody>
        </p:sp>
        <p:sp>
          <p:nvSpPr>
            <p:cNvPr id="63504" name="TextBox 18"/>
            <p:cNvSpPr txBox="1">
              <a:spLocks noChangeArrowheads="1"/>
            </p:cNvSpPr>
            <p:nvPr/>
          </p:nvSpPr>
          <p:spPr bwMode="auto">
            <a:xfrm>
              <a:off x="-41261" y="4623889"/>
              <a:ext cx="2338785" cy="624076"/>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Якутск</a:t>
              </a:r>
            </a:p>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16 команд</a:t>
              </a:r>
            </a:p>
          </p:txBody>
        </p:sp>
        <p:sp>
          <p:nvSpPr>
            <p:cNvPr id="63505" name="TextBox 19"/>
            <p:cNvSpPr txBox="1">
              <a:spLocks noChangeArrowheads="1"/>
            </p:cNvSpPr>
            <p:nvPr/>
          </p:nvSpPr>
          <p:spPr bwMode="auto">
            <a:xfrm>
              <a:off x="2291173" y="4622300"/>
              <a:ext cx="2294326" cy="624077"/>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Пенза</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8 команд</a:t>
              </a:r>
            </a:p>
          </p:txBody>
        </p:sp>
        <p:sp>
          <p:nvSpPr>
            <p:cNvPr id="63507" name="TextBox 19"/>
            <p:cNvSpPr txBox="1">
              <a:spLocks noChangeArrowheads="1"/>
            </p:cNvSpPr>
            <p:nvPr/>
          </p:nvSpPr>
          <p:spPr bwMode="auto">
            <a:xfrm>
              <a:off x="4510875" y="4776335"/>
              <a:ext cx="2294326" cy="141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dirty="0">
                  <a:solidFill>
                    <a:srgbClr val="FF0000"/>
                  </a:solidFill>
                  <a:cs typeface="Arial Unicode MS" panose="020B0604020202020204" pitchFamily="34" charset="-128"/>
                </a:rPr>
                <a:t>Всего</a:t>
              </a:r>
            </a:p>
            <a:p>
              <a:pPr algn="ctr" eaLnBrk="1" hangingPunct="1">
                <a:lnSpc>
                  <a:spcPct val="100000"/>
                </a:lnSpc>
                <a:spcAft>
                  <a:spcPct val="0"/>
                </a:spcAft>
                <a:buClrTx/>
                <a:buSzTx/>
                <a:buFontTx/>
                <a:buNone/>
                <a:defRPr/>
              </a:pPr>
              <a:r>
                <a:rPr lang="ru-RU" sz="1723" dirty="0">
                  <a:solidFill>
                    <a:srgbClr val="FF0000"/>
                  </a:solidFill>
                  <a:cs typeface="Arial Unicode MS" panose="020B0604020202020204" pitchFamily="34" charset="-128"/>
                </a:rPr>
                <a:t>на </a:t>
              </a:r>
            </a:p>
            <a:p>
              <a:pPr algn="ctr" eaLnBrk="1" hangingPunct="1">
                <a:lnSpc>
                  <a:spcPct val="100000"/>
                </a:lnSpc>
                <a:spcAft>
                  <a:spcPct val="0"/>
                </a:spcAft>
                <a:buClrTx/>
                <a:buSzTx/>
                <a:buFontTx/>
                <a:buNone/>
                <a:defRPr/>
              </a:pPr>
              <a:r>
                <a:rPr lang="ru-RU" sz="1723" dirty="0">
                  <a:solidFill>
                    <a:srgbClr val="FF0000"/>
                  </a:solidFill>
                  <a:cs typeface="Arial Unicode MS" panose="020B0604020202020204" pitchFamily="34" charset="-128"/>
                </a:rPr>
                <a:t>региональных</a:t>
              </a:r>
            </a:p>
            <a:p>
              <a:pPr algn="ctr" eaLnBrk="1" hangingPunct="1">
                <a:lnSpc>
                  <a:spcPct val="100000"/>
                </a:lnSpc>
                <a:spcAft>
                  <a:spcPct val="0"/>
                </a:spcAft>
                <a:buClrTx/>
                <a:buSzTx/>
                <a:buFontTx/>
                <a:buNone/>
                <a:defRPr/>
              </a:pPr>
              <a:r>
                <a:rPr lang="ru-RU" sz="1723" dirty="0">
                  <a:solidFill>
                    <a:srgbClr val="FF0000"/>
                  </a:solidFill>
                  <a:cs typeface="Arial Unicode MS" panose="020B0604020202020204" pitchFamily="34" charset="-128"/>
                </a:rPr>
                <a:t>этапах ТЮБ:</a:t>
              </a:r>
            </a:p>
            <a:p>
              <a:pPr algn="ctr" eaLnBrk="1" hangingPunct="1">
                <a:lnSpc>
                  <a:spcPct val="100000"/>
                </a:lnSpc>
                <a:spcAft>
                  <a:spcPct val="0"/>
                </a:spcAft>
                <a:buClrTx/>
                <a:buSzTx/>
                <a:buFontTx/>
                <a:buNone/>
                <a:defRPr/>
              </a:pPr>
              <a:r>
                <a:rPr lang="ru-RU" sz="1723" dirty="0">
                  <a:solidFill>
                    <a:srgbClr val="FF0000"/>
                  </a:solidFill>
                  <a:cs typeface="Arial Unicode MS" panose="020B0604020202020204" pitchFamily="34" charset="-128"/>
                </a:rPr>
                <a:t>149 команд</a:t>
              </a:r>
            </a:p>
          </p:txBody>
        </p:sp>
      </p:grpSp>
      <p:sp>
        <p:nvSpPr>
          <p:cNvPr id="41989" name="TextBox 20"/>
          <p:cNvSpPr txBox="1">
            <a:spLocks noChangeArrowheads="1"/>
          </p:cNvSpPr>
          <p:nvPr/>
        </p:nvSpPr>
        <p:spPr bwMode="auto">
          <a:xfrm>
            <a:off x="8256591" y="4665663"/>
            <a:ext cx="2395537" cy="646112"/>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Всероссийский</a:t>
            </a:r>
          </a:p>
          <a:p>
            <a:pPr algn="ctr" eaLnBrk="1" hangingPunct="1">
              <a:spcBef>
                <a:spcPct val="0"/>
              </a:spcBef>
              <a:buFontTx/>
              <a:buNone/>
            </a:pPr>
            <a:r>
              <a:rPr lang="ru-RU" sz="1800" b="1">
                <a:solidFill>
                  <a:srgbClr val="FF0000"/>
                </a:solidFill>
                <a:latin typeface="Calibri" panose="020F0502020204030204" pitchFamily="34" charset="0"/>
              </a:rPr>
              <a:t>20 команд</a:t>
            </a:r>
          </a:p>
        </p:txBody>
      </p:sp>
      <p:sp>
        <p:nvSpPr>
          <p:cNvPr id="30" name="Заголовок 1">
            <a:extLst>
              <a:ext uri="{FF2B5EF4-FFF2-40B4-BE49-F238E27FC236}">
                <a16:creationId xmlns:a16="http://schemas.microsoft.com/office/drawing/2014/main" id="{309CEC88-0796-4613-9247-DA01D5517E4C}"/>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Региональные этапы 2016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5" name="Группа 1"/>
          <p:cNvGrpSpPr>
            <a:grpSpLocks/>
          </p:cNvGrpSpPr>
          <p:nvPr/>
        </p:nvGrpSpPr>
        <p:grpSpPr bwMode="auto">
          <a:xfrm>
            <a:off x="1466852" y="1035053"/>
            <a:ext cx="9277349" cy="5740401"/>
            <a:chOff x="-57150" y="1035050"/>
            <a:chExt cx="9277516" cy="5740595"/>
          </a:xfrm>
        </p:grpSpPr>
        <p:pic>
          <p:nvPicPr>
            <p:cNvPr id="4403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1415" y="4649790"/>
              <a:ext cx="2595450"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Рисунок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2719" y="4642071"/>
              <a:ext cx="2304000"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4654" y="1080288"/>
              <a:ext cx="2304648"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5" y="1085684"/>
              <a:ext cx="2304648"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Рисунок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94832" y="1082271"/>
              <a:ext cx="2304000"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Рисунок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68" y="2871453"/>
              <a:ext cx="2304000"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Рисунок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95123" y="1083641"/>
              <a:ext cx="2304000"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Рисунок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12113" y="2869797"/>
              <a:ext cx="2304000"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Рисунок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03606" y="2869797"/>
              <a:ext cx="2304000"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Рисунок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08844" y="2869797"/>
              <a:ext cx="2304000"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Рисунок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39" y="4657510"/>
              <a:ext cx="2304000"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Рисунок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297113" y="4649790"/>
              <a:ext cx="2304000" cy="172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TextBox 14"/>
            <p:cNvSpPr txBox="1">
              <a:spLocks noChangeArrowheads="1"/>
            </p:cNvSpPr>
            <p:nvPr/>
          </p:nvSpPr>
          <p:spPr bwMode="auto">
            <a:xfrm>
              <a:off x="-57150" y="1041400"/>
              <a:ext cx="2408281" cy="62232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Москва</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15 команд</a:t>
              </a:r>
            </a:p>
          </p:txBody>
        </p:sp>
        <p:sp>
          <p:nvSpPr>
            <p:cNvPr id="63497" name="TextBox 15"/>
            <p:cNvSpPr txBox="1">
              <a:spLocks noChangeArrowheads="1"/>
            </p:cNvSpPr>
            <p:nvPr/>
          </p:nvSpPr>
          <p:spPr bwMode="auto">
            <a:xfrm>
              <a:off x="2351131" y="1039813"/>
              <a:ext cx="2216190" cy="62232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Санкт-Петербург</a:t>
              </a:r>
            </a:p>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8 команд</a:t>
              </a:r>
            </a:p>
          </p:txBody>
        </p:sp>
        <p:sp>
          <p:nvSpPr>
            <p:cNvPr id="63498" name="TextBox 16"/>
            <p:cNvSpPr txBox="1">
              <a:spLocks noChangeArrowheads="1"/>
            </p:cNvSpPr>
            <p:nvPr/>
          </p:nvSpPr>
          <p:spPr bwMode="auto">
            <a:xfrm>
              <a:off x="6842249" y="1035050"/>
              <a:ext cx="2336842" cy="62232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Новосибирск</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16 команд</a:t>
              </a:r>
            </a:p>
          </p:txBody>
        </p:sp>
        <p:sp>
          <p:nvSpPr>
            <p:cNvPr id="63499" name="TextBox 17"/>
            <p:cNvSpPr txBox="1">
              <a:spLocks noChangeArrowheads="1"/>
            </p:cNvSpPr>
            <p:nvPr/>
          </p:nvSpPr>
          <p:spPr bwMode="auto">
            <a:xfrm>
              <a:off x="4559383" y="1035050"/>
              <a:ext cx="2295566" cy="62232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Киров</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11 команд</a:t>
              </a:r>
            </a:p>
          </p:txBody>
        </p:sp>
        <p:sp>
          <p:nvSpPr>
            <p:cNvPr id="63500" name="TextBox 18"/>
            <p:cNvSpPr txBox="1">
              <a:spLocks noChangeArrowheads="1"/>
            </p:cNvSpPr>
            <p:nvPr/>
          </p:nvSpPr>
          <p:spPr bwMode="auto">
            <a:xfrm>
              <a:off x="-9524" y="2859150"/>
              <a:ext cx="2317792" cy="62232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Казань</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19 команд</a:t>
              </a:r>
            </a:p>
          </p:txBody>
        </p:sp>
        <p:sp>
          <p:nvSpPr>
            <p:cNvPr id="63501" name="TextBox 19"/>
            <p:cNvSpPr txBox="1">
              <a:spLocks noChangeArrowheads="1"/>
            </p:cNvSpPr>
            <p:nvPr/>
          </p:nvSpPr>
          <p:spPr bwMode="auto">
            <a:xfrm>
              <a:off x="2297155" y="2855975"/>
              <a:ext cx="2293978" cy="623908"/>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Ростов-на-Дону</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19 команд</a:t>
              </a:r>
            </a:p>
          </p:txBody>
        </p:sp>
        <p:sp>
          <p:nvSpPr>
            <p:cNvPr id="63502" name="TextBox 20"/>
            <p:cNvSpPr txBox="1">
              <a:spLocks noChangeArrowheads="1"/>
            </p:cNvSpPr>
            <p:nvPr/>
          </p:nvSpPr>
          <p:spPr bwMode="auto">
            <a:xfrm>
              <a:off x="6924800" y="2846449"/>
              <a:ext cx="2295566" cy="62232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Обнинск</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9 команд</a:t>
              </a:r>
            </a:p>
          </p:txBody>
        </p:sp>
        <p:sp>
          <p:nvSpPr>
            <p:cNvPr id="63503" name="TextBox 21"/>
            <p:cNvSpPr txBox="1">
              <a:spLocks noChangeArrowheads="1"/>
            </p:cNvSpPr>
            <p:nvPr/>
          </p:nvSpPr>
          <p:spPr bwMode="auto">
            <a:xfrm>
              <a:off x="4587958" y="2835336"/>
              <a:ext cx="2347955" cy="62232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Екатеринбург</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15 команд</a:t>
              </a:r>
            </a:p>
          </p:txBody>
        </p:sp>
        <p:sp>
          <p:nvSpPr>
            <p:cNvPr id="63504" name="TextBox 18"/>
            <p:cNvSpPr txBox="1">
              <a:spLocks noChangeArrowheads="1"/>
            </p:cNvSpPr>
            <p:nvPr/>
          </p:nvSpPr>
          <p:spPr bwMode="auto">
            <a:xfrm>
              <a:off x="-41275" y="4624509"/>
              <a:ext cx="2338430" cy="623908"/>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Якутск</a:t>
              </a:r>
            </a:p>
            <a:p>
              <a:pPr algn="ctr" eaLnBrk="1" hangingPunct="1">
                <a:lnSpc>
                  <a:spcPct val="100000"/>
                </a:lnSpc>
                <a:spcAft>
                  <a:spcPct val="0"/>
                </a:spcAft>
                <a:buClrTx/>
                <a:buSzTx/>
                <a:buFontTx/>
                <a:buNone/>
                <a:defRPr/>
              </a:pPr>
              <a:r>
                <a:rPr lang="ru-RU" sz="1723" b="1">
                  <a:solidFill>
                    <a:srgbClr val="FF0000"/>
                  </a:solidFill>
                  <a:cs typeface="Arial Unicode MS" panose="020B0604020202020204" pitchFamily="34" charset="-128"/>
                </a:rPr>
                <a:t>16 команд</a:t>
              </a:r>
            </a:p>
          </p:txBody>
        </p:sp>
        <p:sp>
          <p:nvSpPr>
            <p:cNvPr id="63505" name="TextBox 19"/>
            <p:cNvSpPr txBox="1">
              <a:spLocks noChangeArrowheads="1"/>
            </p:cNvSpPr>
            <p:nvPr/>
          </p:nvSpPr>
          <p:spPr bwMode="auto">
            <a:xfrm>
              <a:off x="2290805" y="4622921"/>
              <a:ext cx="2293978" cy="623909"/>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Пенза</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8 команд</a:t>
              </a:r>
            </a:p>
          </p:txBody>
        </p:sp>
        <p:sp>
          <p:nvSpPr>
            <p:cNvPr id="63507" name="TextBox 19"/>
            <p:cNvSpPr txBox="1">
              <a:spLocks noChangeArrowheads="1"/>
            </p:cNvSpPr>
            <p:nvPr/>
          </p:nvSpPr>
          <p:spPr bwMode="auto">
            <a:xfrm>
              <a:off x="1127146" y="6418446"/>
              <a:ext cx="6769222" cy="3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dirty="0">
                  <a:solidFill>
                    <a:srgbClr val="FF0000"/>
                  </a:solidFill>
                  <a:cs typeface="Arial Unicode MS" panose="020B0604020202020204" pitchFamily="34" charset="-128"/>
                </a:rPr>
                <a:t>Всего на региональных этапах ТЮБ очно участвовало 150 команд</a:t>
              </a:r>
            </a:p>
          </p:txBody>
        </p:sp>
        <p:sp>
          <p:nvSpPr>
            <p:cNvPr id="44059" name="TextBox 20"/>
            <p:cNvSpPr txBox="1">
              <a:spLocks noChangeArrowheads="1"/>
            </p:cNvSpPr>
            <p:nvPr/>
          </p:nvSpPr>
          <p:spPr bwMode="auto">
            <a:xfrm>
              <a:off x="6785061" y="4613228"/>
              <a:ext cx="2395537" cy="646113"/>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a:solidFill>
                    <a:srgbClr val="FF0000"/>
                  </a:solidFill>
                  <a:latin typeface="Calibri" panose="020F0502020204030204" pitchFamily="34" charset="0"/>
                </a:rPr>
                <a:t>Всероссийский</a:t>
              </a:r>
            </a:p>
            <a:p>
              <a:pPr algn="ctr" eaLnBrk="1" hangingPunct="1">
                <a:spcBef>
                  <a:spcPct val="0"/>
                </a:spcBef>
                <a:buFontTx/>
                <a:buNone/>
              </a:pPr>
              <a:r>
                <a:rPr lang="ru-RU" sz="1800" b="1">
                  <a:solidFill>
                    <a:srgbClr val="FF0000"/>
                  </a:solidFill>
                  <a:latin typeface="Calibri" panose="020F0502020204030204" pitchFamily="34" charset="0"/>
                </a:rPr>
                <a:t>20 команд</a:t>
              </a:r>
            </a:p>
          </p:txBody>
        </p:sp>
        <p:sp>
          <p:nvSpPr>
            <p:cNvPr id="30" name="TextBox 21"/>
            <p:cNvSpPr txBox="1">
              <a:spLocks noChangeArrowheads="1"/>
            </p:cNvSpPr>
            <p:nvPr/>
          </p:nvSpPr>
          <p:spPr bwMode="auto">
            <a:xfrm>
              <a:off x="4560971" y="4640382"/>
              <a:ext cx="2347954" cy="62232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Омск</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14 команд</a:t>
              </a:r>
            </a:p>
          </p:txBody>
        </p:sp>
      </p:grpSp>
      <p:sp>
        <p:nvSpPr>
          <p:cNvPr id="31" name="Заголовок 1">
            <a:extLst>
              <a:ext uri="{FF2B5EF4-FFF2-40B4-BE49-F238E27FC236}">
                <a16:creationId xmlns:a16="http://schemas.microsoft.com/office/drawing/2014/main" id="{E4E08F71-0C41-4073-9E09-0846B3D2DFAF}"/>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Региональные этапы 2017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Группа 15"/>
          <p:cNvGrpSpPr/>
          <p:nvPr/>
        </p:nvGrpSpPr>
        <p:grpSpPr>
          <a:xfrm>
            <a:off x="1466850" y="1102972"/>
            <a:ext cx="9213638" cy="5322218"/>
            <a:chOff x="-57150" y="1102972"/>
            <a:chExt cx="9213638" cy="5322218"/>
          </a:xfrm>
        </p:grpSpPr>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30421"/>
              <a:ext cx="1836000" cy="1377000"/>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4984" y="5041292"/>
              <a:ext cx="1836000" cy="1377000"/>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0984" y="5044741"/>
              <a:ext cx="1836000" cy="1377000"/>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304" y="5048190"/>
              <a:ext cx="1836000" cy="1377000"/>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204128"/>
              <a:ext cx="1836000" cy="1377000"/>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5696" y="3204128"/>
              <a:ext cx="1836000" cy="1377000"/>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3050" y="3204128"/>
              <a:ext cx="1836000" cy="1377000"/>
            </a:xfrm>
            <a:prstGeom prst="rect">
              <a:avLst/>
            </a:prstGeom>
          </p:spPr>
        </p:pic>
        <p:pic>
          <p:nvPicPr>
            <p:cNvPr id="10" name="Рисунок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8104" y="3204128"/>
              <a:ext cx="1836000" cy="1377000"/>
            </a:xfrm>
            <a:prstGeom prst="rect">
              <a:avLst/>
            </a:prstGeom>
          </p:spPr>
        </p:pic>
        <p:pic>
          <p:nvPicPr>
            <p:cNvPr id="11" name="Рисунок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0488" y="3204128"/>
              <a:ext cx="1836000" cy="1377000"/>
            </a:xfrm>
            <a:prstGeom prst="rect">
              <a:avLst/>
            </a:prstGeom>
          </p:spPr>
        </p:pic>
        <p:pic>
          <p:nvPicPr>
            <p:cNvPr id="2" name="Рисунок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1403928"/>
              <a:ext cx="1836000" cy="1377000"/>
            </a:xfrm>
            <a:prstGeom prst="rect">
              <a:avLst/>
            </a:prstGeom>
          </p:spPr>
        </p:pic>
        <p:pic>
          <p:nvPicPr>
            <p:cNvPr id="3" name="Рисунок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5696" y="1403928"/>
              <a:ext cx="1836000" cy="1377000"/>
            </a:xfrm>
            <a:prstGeom prst="rect">
              <a:avLst/>
            </a:prstGeom>
          </p:spPr>
        </p:pic>
        <p:pic>
          <p:nvPicPr>
            <p:cNvPr id="4" name="Рисунок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72104" y="1402340"/>
              <a:ext cx="1836000" cy="1377000"/>
            </a:xfrm>
            <a:prstGeom prst="rect">
              <a:avLst/>
            </a:prstGeom>
          </p:spPr>
        </p:pic>
        <p:pic>
          <p:nvPicPr>
            <p:cNvPr id="5" name="Рисунок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8104" y="1402340"/>
              <a:ext cx="1836000" cy="1377000"/>
            </a:xfrm>
            <a:prstGeom prst="rect">
              <a:avLst/>
            </a:prstGeom>
          </p:spPr>
        </p:pic>
        <p:pic>
          <p:nvPicPr>
            <p:cNvPr id="6" name="Рисунок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8304" y="1402340"/>
              <a:ext cx="1836000" cy="1377000"/>
            </a:xfrm>
            <a:prstGeom prst="rect">
              <a:avLst/>
            </a:prstGeom>
          </p:spPr>
        </p:pic>
        <p:sp>
          <p:nvSpPr>
            <p:cNvPr id="63496" name="TextBox 14"/>
            <p:cNvSpPr txBox="1">
              <a:spLocks noChangeArrowheads="1"/>
            </p:cNvSpPr>
            <p:nvPr/>
          </p:nvSpPr>
          <p:spPr bwMode="auto">
            <a:xfrm>
              <a:off x="-57150" y="1102972"/>
              <a:ext cx="1892438" cy="6223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Москва</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23 команды</a:t>
              </a:r>
            </a:p>
          </p:txBody>
        </p:sp>
        <p:sp>
          <p:nvSpPr>
            <p:cNvPr id="63497" name="TextBox 15"/>
            <p:cNvSpPr txBox="1">
              <a:spLocks noChangeArrowheads="1"/>
            </p:cNvSpPr>
            <p:nvPr/>
          </p:nvSpPr>
          <p:spPr bwMode="auto">
            <a:xfrm>
              <a:off x="1836888" y="1102972"/>
              <a:ext cx="1834096" cy="6223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Санкт-Петербург</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9 команд</a:t>
              </a:r>
            </a:p>
          </p:txBody>
        </p:sp>
        <p:sp>
          <p:nvSpPr>
            <p:cNvPr id="63498" name="TextBox 16"/>
            <p:cNvSpPr txBox="1">
              <a:spLocks noChangeArrowheads="1"/>
            </p:cNvSpPr>
            <p:nvPr/>
          </p:nvSpPr>
          <p:spPr bwMode="auto">
            <a:xfrm>
              <a:off x="5505969" y="1114084"/>
              <a:ext cx="1801216" cy="6223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Новосибирск</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20 команд</a:t>
              </a:r>
            </a:p>
          </p:txBody>
        </p:sp>
        <p:sp>
          <p:nvSpPr>
            <p:cNvPr id="63499" name="TextBox 17"/>
            <p:cNvSpPr txBox="1">
              <a:spLocks noChangeArrowheads="1"/>
            </p:cNvSpPr>
            <p:nvPr/>
          </p:nvSpPr>
          <p:spPr bwMode="auto">
            <a:xfrm>
              <a:off x="3670985" y="1114084"/>
              <a:ext cx="1836000" cy="6223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Киров</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6 команд</a:t>
              </a:r>
            </a:p>
          </p:txBody>
        </p:sp>
        <p:sp>
          <p:nvSpPr>
            <p:cNvPr id="63500" name="TextBox 18"/>
            <p:cNvSpPr txBox="1">
              <a:spLocks noChangeArrowheads="1"/>
            </p:cNvSpPr>
            <p:nvPr/>
          </p:nvSpPr>
          <p:spPr bwMode="auto">
            <a:xfrm>
              <a:off x="7310658" y="1114308"/>
              <a:ext cx="1830392" cy="6223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Казань</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20 команд</a:t>
              </a:r>
            </a:p>
          </p:txBody>
        </p:sp>
        <p:sp>
          <p:nvSpPr>
            <p:cNvPr id="63501" name="TextBox 19"/>
            <p:cNvSpPr txBox="1">
              <a:spLocks noChangeArrowheads="1"/>
            </p:cNvSpPr>
            <p:nvPr/>
          </p:nvSpPr>
          <p:spPr bwMode="auto">
            <a:xfrm>
              <a:off x="-17113" y="2916096"/>
              <a:ext cx="1849729" cy="623887"/>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Ростов-на-Дону</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19 команд</a:t>
              </a:r>
            </a:p>
          </p:txBody>
        </p:sp>
        <p:sp>
          <p:nvSpPr>
            <p:cNvPr id="63502" name="TextBox 20"/>
            <p:cNvSpPr txBox="1">
              <a:spLocks noChangeArrowheads="1"/>
            </p:cNvSpPr>
            <p:nvPr/>
          </p:nvSpPr>
          <p:spPr bwMode="auto">
            <a:xfrm>
              <a:off x="3670984" y="2916096"/>
              <a:ext cx="1834986" cy="6223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Обнинск</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8 команд</a:t>
              </a:r>
            </a:p>
          </p:txBody>
        </p:sp>
        <p:sp>
          <p:nvSpPr>
            <p:cNvPr id="63503" name="TextBox 21"/>
            <p:cNvSpPr txBox="1">
              <a:spLocks noChangeArrowheads="1"/>
            </p:cNvSpPr>
            <p:nvPr/>
          </p:nvSpPr>
          <p:spPr bwMode="auto">
            <a:xfrm>
              <a:off x="1832617" y="2919545"/>
              <a:ext cx="1838368" cy="6223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Екатеринбург</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18 команд</a:t>
              </a:r>
            </a:p>
          </p:txBody>
        </p:sp>
        <p:sp>
          <p:nvSpPr>
            <p:cNvPr id="63504" name="TextBox 18"/>
            <p:cNvSpPr txBox="1">
              <a:spLocks noChangeArrowheads="1"/>
            </p:cNvSpPr>
            <p:nvPr/>
          </p:nvSpPr>
          <p:spPr bwMode="auto">
            <a:xfrm>
              <a:off x="5505969" y="2917958"/>
              <a:ext cx="1838135" cy="623887"/>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Якутск</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14 команд</a:t>
              </a:r>
            </a:p>
          </p:txBody>
        </p:sp>
        <p:sp>
          <p:nvSpPr>
            <p:cNvPr id="63505" name="TextBox 19"/>
            <p:cNvSpPr txBox="1">
              <a:spLocks noChangeArrowheads="1"/>
            </p:cNvSpPr>
            <p:nvPr/>
          </p:nvSpPr>
          <p:spPr bwMode="auto">
            <a:xfrm>
              <a:off x="7340955" y="2916096"/>
              <a:ext cx="1814587" cy="623888"/>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Пенза</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9 команд</a:t>
              </a:r>
            </a:p>
          </p:txBody>
        </p:sp>
        <p:sp>
          <p:nvSpPr>
            <p:cNvPr id="44059" name="TextBox 20"/>
            <p:cNvSpPr txBox="1">
              <a:spLocks noChangeArrowheads="1"/>
            </p:cNvSpPr>
            <p:nvPr/>
          </p:nvSpPr>
          <p:spPr bwMode="auto">
            <a:xfrm>
              <a:off x="7291364" y="4725144"/>
              <a:ext cx="1849686" cy="64609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1800" b="1" dirty="0">
                  <a:solidFill>
                    <a:srgbClr val="FF0000"/>
                  </a:solidFill>
                  <a:latin typeface="Calibri" panose="020F0502020204030204" pitchFamily="34" charset="0"/>
                </a:rPr>
                <a:t>Всероссийский</a:t>
              </a:r>
            </a:p>
            <a:p>
              <a:pPr algn="ctr" eaLnBrk="1" hangingPunct="1">
                <a:spcBef>
                  <a:spcPct val="0"/>
                </a:spcBef>
                <a:buFontTx/>
                <a:buNone/>
              </a:pPr>
              <a:r>
                <a:rPr lang="ru-RU" sz="1800" b="1" dirty="0">
                  <a:solidFill>
                    <a:srgbClr val="FF0000"/>
                  </a:solidFill>
                  <a:latin typeface="Calibri" panose="020F0502020204030204" pitchFamily="34" charset="0"/>
                </a:rPr>
                <a:t>27 команд</a:t>
              </a:r>
            </a:p>
          </p:txBody>
        </p:sp>
        <p:sp>
          <p:nvSpPr>
            <p:cNvPr id="30" name="TextBox 21"/>
            <p:cNvSpPr txBox="1">
              <a:spLocks noChangeArrowheads="1"/>
            </p:cNvSpPr>
            <p:nvPr/>
          </p:nvSpPr>
          <p:spPr bwMode="auto">
            <a:xfrm>
              <a:off x="-20628" y="4733591"/>
              <a:ext cx="1853244" cy="6223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Омск</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15 команд</a:t>
              </a:r>
            </a:p>
          </p:txBody>
        </p:sp>
        <p:sp>
          <p:nvSpPr>
            <p:cNvPr id="43" name="TextBox 21"/>
            <p:cNvSpPr txBox="1">
              <a:spLocks noChangeArrowheads="1"/>
            </p:cNvSpPr>
            <p:nvPr/>
          </p:nvSpPr>
          <p:spPr bwMode="auto">
            <a:xfrm>
              <a:off x="1835696" y="4744412"/>
              <a:ext cx="1853244" cy="6223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Волгоград</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13 команд</a:t>
              </a:r>
            </a:p>
          </p:txBody>
        </p:sp>
        <p:sp>
          <p:nvSpPr>
            <p:cNvPr id="44" name="TextBox 21"/>
            <p:cNvSpPr txBox="1">
              <a:spLocks noChangeArrowheads="1"/>
            </p:cNvSpPr>
            <p:nvPr/>
          </p:nvSpPr>
          <p:spPr bwMode="auto">
            <a:xfrm>
              <a:off x="3671428" y="4744412"/>
              <a:ext cx="1852496" cy="6223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Воронеж</a:t>
              </a:r>
            </a:p>
            <a:p>
              <a:pPr algn="ctr" eaLnBrk="1" hangingPunct="1">
                <a:lnSpc>
                  <a:spcPct val="100000"/>
                </a:lnSpc>
                <a:spcAft>
                  <a:spcPct val="0"/>
                </a:spcAft>
                <a:buClrTx/>
                <a:buSzTx/>
                <a:buFontTx/>
                <a:buNone/>
                <a:defRPr/>
              </a:pPr>
              <a:r>
                <a:rPr lang="ru-RU" sz="1723" b="1" dirty="0">
                  <a:solidFill>
                    <a:srgbClr val="FF0000"/>
                  </a:solidFill>
                  <a:cs typeface="Arial Unicode MS" panose="020B0604020202020204" pitchFamily="34" charset="-128"/>
                </a:rPr>
                <a:t>15 команд</a:t>
              </a:r>
            </a:p>
          </p:txBody>
        </p:sp>
        <p:sp>
          <p:nvSpPr>
            <p:cNvPr id="45" name="TextBox 19"/>
            <p:cNvSpPr txBox="1">
              <a:spLocks noChangeArrowheads="1"/>
            </p:cNvSpPr>
            <p:nvPr/>
          </p:nvSpPr>
          <p:spPr bwMode="auto">
            <a:xfrm>
              <a:off x="5302399" y="4940072"/>
              <a:ext cx="2293937"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75000"/>
                </a:lnSpc>
                <a:spcAft>
                  <a:spcPts val="1563"/>
                </a:spcAft>
                <a:buClr>
                  <a:srgbClr val="000000"/>
                </a:buClr>
                <a:buSzPct val="100000"/>
                <a:buFont typeface="Times New Roman" panose="02020603050405020304" pitchFamily="18" charset="0"/>
                <a:defRPr sz="2300">
                  <a:solidFill>
                    <a:srgbClr val="000000"/>
                  </a:solidFill>
                  <a:latin typeface="Calibri" panose="020F0502020204030204" pitchFamily="34" charset="0"/>
                  <a:ea typeface="Droid Sans Fallback" charset="0"/>
                  <a:cs typeface="Droid Sans Fallback" charset="0"/>
                </a:defRPr>
              </a:lvl1pPr>
              <a:lvl2pPr>
                <a:lnSpc>
                  <a:spcPct val="75000"/>
                </a:lnSpc>
                <a:spcAft>
                  <a:spcPts val="1250"/>
                </a:spcAft>
                <a:buClr>
                  <a:srgbClr val="000000"/>
                </a:buClr>
                <a:buSzPct val="100000"/>
                <a:buFont typeface="Times New Roman" panose="02020603050405020304" pitchFamily="18" charset="0"/>
                <a:defRPr sz="1700">
                  <a:solidFill>
                    <a:srgbClr val="000000"/>
                  </a:solidFill>
                  <a:latin typeface="Calibri" panose="020F0502020204030204" pitchFamily="34" charset="0"/>
                  <a:ea typeface="Droid Sans Fallback" charset="0"/>
                  <a:cs typeface="Droid Sans Fallback" charset="0"/>
                </a:defRPr>
              </a:lvl2pPr>
              <a:lvl3pPr>
                <a:lnSpc>
                  <a:spcPct val="75000"/>
                </a:lnSpc>
                <a:spcAft>
                  <a:spcPts val="938"/>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3pPr>
              <a:lvl4pPr>
                <a:lnSpc>
                  <a:spcPct val="75000"/>
                </a:lnSpc>
                <a:spcAft>
                  <a:spcPts val="625"/>
                </a:spcAft>
                <a:buClr>
                  <a:srgbClr val="000000"/>
                </a:buClr>
                <a:buSzPct val="100000"/>
                <a:buFont typeface="Times New Roman" panose="02020603050405020304" pitchFamily="18" charset="0"/>
                <a:defRPr sz="1500">
                  <a:solidFill>
                    <a:srgbClr val="000000"/>
                  </a:solidFill>
                  <a:latin typeface="Calibri" panose="020F0502020204030204" pitchFamily="34" charset="0"/>
                  <a:ea typeface="Droid Sans Fallback" charset="0"/>
                  <a:cs typeface="Droid Sans Fallback" charset="0"/>
                </a:defRPr>
              </a:lvl4pPr>
              <a:lvl5pPr>
                <a:lnSpc>
                  <a:spcPct val="75000"/>
                </a:lnSpc>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5pPr>
              <a:lvl6pPr marL="25146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6pPr>
              <a:lvl7pPr marL="29718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7pPr>
              <a:lvl8pPr marL="34290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8pPr>
              <a:lvl9pPr marL="3886200" indent="-228600" defTabSz="449263" eaLnBrk="0" fontAlgn="base" hangingPunct="0">
                <a:lnSpc>
                  <a:spcPct val="75000"/>
                </a:lnSpc>
                <a:spcBef>
                  <a:spcPct val="0"/>
                </a:spcBef>
                <a:spcAft>
                  <a:spcPts val="313"/>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Droid Sans Fallback" charset="0"/>
                  <a:cs typeface="Droid Sans Fallback" charset="0"/>
                </a:defRPr>
              </a:lvl9pPr>
            </a:lstStyle>
            <a:p>
              <a:pPr algn="ctr" eaLnBrk="1" hangingPunct="1">
                <a:lnSpc>
                  <a:spcPct val="100000"/>
                </a:lnSpc>
                <a:spcAft>
                  <a:spcPct val="0"/>
                </a:spcAft>
                <a:buClrTx/>
                <a:buSzTx/>
                <a:buFontTx/>
                <a:buNone/>
                <a:defRPr/>
              </a:pPr>
              <a:r>
                <a:rPr lang="ru-RU" sz="1723" dirty="0">
                  <a:solidFill>
                    <a:srgbClr val="FF0000"/>
                  </a:solidFill>
                  <a:cs typeface="Arial Unicode MS" panose="020B0604020202020204" pitchFamily="34" charset="-128"/>
                </a:rPr>
                <a:t>Всего</a:t>
              </a:r>
            </a:p>
            <a:p>
              <a:pPr algn="ctr" eaLnBrk="1" hangingPunct="1">
                <a:lnSpc>
                  <a:spcPct val="100000"/>
                </a:lnSpc>
                <a:spcAft>
                  <a:spcPct val="0"/>
                </a:spcAft>
                <a:buClrTx/>
                <a:buSzTx/>
                <a:buFontTx/>
                <a:buNone/>
                <a:defRPr/>
              </a:pPr>
              <a:r>
                <a:rPr lang="ru-RU" sz="1723" dirty="0">
                  <a:solidFill>
                    <a:srgbClr val="FF0000"/>
                  </a:solidFill>
                  <a:cs typeface="Arial Unicode MS" panose="020B0604020202020204" pitchFamily="34" charset="-128"/>
                </a:rPr>
                <a:t>на </a:t>
              </a:r>
            </a:p>
            <a:p>
              <a:pPr algn="ctr" eaLnBrk="1" hangingPunct="1">
                <a:lnSpc>
                  <a:spcPct val="100000"/>
                </a:lnSpc>
                <a:spcAft>
                  <a:spcPct val="0"/>
                </a:spcAft>
                <a:buClrTx/>
                <a:buSzTx/>
                <a:buFontTx/>
                <a:buNone/>
                <a:defRPr/>
              </a:pPr>
              <a:r>
                <a:rPr lang="ru-RU" sz="1723" dirty="0">
                  <a:solidFill>
                    <a:srgbClr val="FF0000"/>
                  </a:solidFill>
                  <a:cs typeface="Arial Unicode MS" panose="020B0604020202020204" pitchFamily="34" charset="-128"/>
                </a:rPr>
                <a:t>региональных</a:t>
              </a:r>
            </a:p>
            <a:p>
              <a:pPr algn="ctr" eaLnBrk="1" hangingPunct="1">
                <a:lnSpc>
                  <a:spcPct val="100000"/>
                </a:lnSpc>
                <a:spcAft>
                  <a:spcPct val="0"/>
                </a:spcAft>
                <a:buClrTx/>
                <a:buSzTx/>
                <a:buFontTx/>
                <a:buNone/>
                <a:defRPr/>
              </a:pPr>
              <a:r>
                <a:rPr lang="ru-RU" sz="1723" dirty="0">
                  <a:solidFill>
                    <a:srgbClr val="FF0000"/>
                  </a:solidFill>
                  <a:cs typeface="Arial Unicode MS" panose="020B0604020202020204" pitchFamily="34" charset="-128"/>
                </a:rPr>
                <a:t>этапах ТЮБ:</a:t>
              </a:r>
            </a:p>
            <a:p>
              <a:pPr algn="ctr" eaLnBrk="1" hangingPunct="1">
                <a:lnSpc>
                  <a:spcPct val="100000"/>
                </a:lnSpc>
                <a:spcAft>
                  <a:spcPct val="0"/>
                </a:spcAft>
                <a:buClrTx/>
                <a:buSzTx/>
                <a:buFontTx/>
                <a:buNone/>
                <a:defRPr/>
              </a:pPr>
              <a:r>
                <a:rPr lang="ru-RU" sz="1723" dirty="0">
                  <a:solidFill>
                    <a:srgbClr val="FF0000"/>
                  </a:solidFill>
                  <a:cs typeface="Arial Unicode MS" panose="020B0604020202020204" pitchFamily="34" charset="-128"/>
                </a:rPr>
                <a:t>189 команд</a:t>
              </a:r>
            </a:p>
          </p:txBody>
        </p:sp>
      </p:grpSp>
      <p:sp>
        <p:nvSpPr>
          <p:cNvPr id="34" name="Заголовок 1">
            <a:extLst>
              <a:ext uri="{FF2B5EF4-FFF2-40B4-BE49-F238E27FC236}">
                <a16:creationId xmlns:a16="http://schemas.microsoft.com/office/drawing/2014/main" id="{5A61A775-1EE8-45FA-824F-1016441A6C84}"/>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Региональные этапы 2018</a:t>
            </a:r>
          </a:p>
        </p:txBody>
      </p:sp>
    </p:spTree>
    <p:extLst>
      <p:ext uri="{BB962C8B-B14F-4D97-AF65-F5344CB8AC3E}">
        <p14:creationId xmlns:p14="http://schemas.microsoft.com/office/powerpoint/2010/main" val="949571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Таблица 16"/>
          <p:cNvGraphicFramePr>
            <a:graphicFrameLocks noGrp="1"/>
          </p:cNvGraphicFramePr>
          <p:nvPr>
            <p:extLst>
              <p:ext uri="{D42A27DB-BD31-4B8C-83A1-F6EECF244321}">
                <p14:modId xmlns:p14="http://schemas.microsoft.com/office/powerpoint/2010/main" val="1721987971"/>
              </p:ext>
            </p:extLst>
          </p:nvPr>
        </p:nvGraphicFramePr>
        <p:xfrm>
          <a:off x="2497931" y="1268760"/>
          <a:ext cx="7196138" cy="5216526"/>
        </p:xfrm>
        <a:graphic>
          <a:graphicData uri="http://schemas.openxmlformats.org/drawingml/2006/table">
            <a:tbl>
              <a:tblPr>
                <a:tableStyleId>{5C22544A-7EE6-4342-B048-85BDC9FD1C3A}</a:tableStyleId>
              </a:tblPr>
              <a:tblGrid>
                <a:gridCol w="2719470">
                  <a:extLst>
                    <a:ext uri="{9D8B030D-6E8A-4147-A177-3AD203B41FA5}">
                      <a16:colId xmlns:a16="http://schemas.microsoft.com/office/drawing/2014/main" val="20000"/>
                    </a:ext>
                  </a:extLst>
                </a:gridCol>
                <a:gridCol w="2322010">
                  <a:extLst>
                    <a:ext uri="{9D8B030D-6E8A-4147-A177-3AD203B41FA5}">
                      <a16:colId xmlns:a16="http://schemas.microsoft.com/office/drawing/2014/main" val="20001"/>
                    </a:ext>
                  </a:extLst>
                </a:gridCol>
                <a:gridCol w="1150545">
                  <a:extLst>
                    <a:ext uri="{9D8B030D-6E8A-4147-A177-3AD203B41FA5}">
                      <a16:colId xmlns:a16="http://schemas.microsoft.com/office/drawing/2014/main" val="20002"/>
                    </a:ext>
                  </a:extLst>
                </a:gridCol>
                <a:gridCol w="1004113">
                  <a:extLst>
                    <a:ext uri="{9D8B030D-6E8A-4147-A177-3AD203B41FA5}">
                      <a16:colId xmlns:a16="http://schemas.microsoft.com/office/drawing/2014/main" val="20003"/>
                    </a:ext>
                  </a:extLst>
                </a:gridCol>
              </a:tblGrid>
              <a:tr h="274554">
                <a:tc>
                  <a:txBody>
                    <a:bodyPr/>
                    <a:lstStyle/>
                    <a:p>
                      <a:pPr algn="ctr" fontAlgn="b"/>
                      <a:r>
                        <a:rPr lang="ru-RU" sz="1600" b="1" u="none" strike="noStrike" dirty="0">
                          <a:effectLst/>
                        </a:rPr>
                        <a:t>Этапы Турнира</a:t>
                      </a:r>
                      <a:endParaRPr lang="ru-RU" sz="1600" b="1"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u="none" strike="noStrike" dirty="0">
                          <a:effectLst/>
                        </a:rPr>
                        <a:t>Даты в 2019 году</a:t>
                      </a:r>
                      <a:endParaRPr lang="ru-RU" sz="1600" b="1"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u="none" strike="noStrike" dirty="0">
                          <a:effectLst/>
                        </a:rPr>
                        <a:t>Команды</a:t>
                      </a:r>
                      <a:endParaRPr lang="ru-RU" sz="1600" b="1"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u="none" strike="noStrike" dirty="0">
                          <a:effectLst/>
                        </a:rPr>
                        <a:t>Заявки</a:t>
                      </a:r>
                      <a:endParaRPr lang="ru-RU" sz="1600" b="1"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4554">
                <a:tc>
                  <a:txBody>
                    <a:bodyPr/>
                    <a:lstStyle/>
                    <a:p>
                      <a:pPr algn="ctr" fontAlgn="b"/>
                      <a:r>
                        <a:rPr lang="ru-RU" sz="1600" u="none" strike="noStrike" dirty="0">
                          <a:effectLst/>
                        </a:rPr>
                        <a:t>Москва (МГУ)</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12 – 13 октября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25</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57</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554">
                <a:tc>
                  <a:txBody>
                    <a:bodyPr/>
                    <a:lstStyle/>
                    <a:p>
                      <a:pPr algn="ctr" fontAlgn="b"/>
                      <a:r>
                        <a:rPr lang="ru-RU" sz="1600" u="none" strike="noStrike" dirty="0">
                          <a:effectLst/>
                        </a:rPr>
                        <a:t>Санкт-Петербург (ЭБЦ)</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26 – 27 октября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8</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10</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554">
                <a:tc>
                  <a:txBody>
                    <a:bodyPr/>
                    <a:lstStyle/>
                    <a:p>
                      <a:pPr algn="ctr" fontAlgn="b"/>
                      <a:r>
                        <a:rPr lang="ru-RU" sz="1600" u="none" strike="noStrike" dirty="0">
                          <a:effectLst/>
                        </a:rPr>
                        <a:t>Киров (ЦДООШ)</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19 – 20 октября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9</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11</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554">
                <a:tc>
                  <a:txBody>
                    <a:bodyPr/>
                    <a:lstStyle/>
                    <a:p>
                      <a:pPr algn="ctr" fontAlgn="b"/>
                      <a:r>
                        <a:rPr lang="ru-RU" sz="1600" u="none" strike="noStrike" dirty="0">
                          <a:effectLst/>
                        </a:rPr>
                        <a:t>Новосибирск (СУНЦ НГУ)</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3 – 5 ноября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24</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30</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554">
                <a:tc>
                  <a:txBody>
                    <a:bodyPr/>
                    <a:lstStyle/>
                    <a:p>
                      <a:pPr algn="ctr" fontAlgn="b"/>
                      <a:r>
                        <a:rPr lang="ru-RU" sz="1600" u="none" strike="noStrike" dirty="0">
                          <a:effectLst/>
                        </a:rPr>
                        <a:t>Казань (ГАУ РОЦ)</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19 – 20 октября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20</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42</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554">
                <a:tc>
                  <a:txBody>
                    <a:bodyPr/>
                    <a:lstStyle/>
                    <a:p>
                      <a:pPr algn="ctr" fontAlgn="b"/>
                      <a:r>
                        <a:rPr lang="ru-RU" sz="1600" u="none" strike="noStrike" dirty="0">
                          <a:effectLst/>
                        </a:rPr>
                        <a:t>Екатеринбург (</a:t>
                      </a:r>
                      <a:r>
                        <a:rPr lang="ru-RU" sz="1600" u="none" strike="noStrike" dirty="0" err="1">
                          <a:effectLst/>
                        </a:rPr>
                        <a:t>УрФУ</a:t>
                      </a:r>
                      <a:r>
                        <a:rPr lang="ru-RU" sz="1600" u="none" strike="noStrike" dirty="0">
                          <a:effectLst/>
                        </a:rPr>
                        <a:t>)</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26 – 27 октября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17</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29</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554">
                <a:tc>
                  <a:txBody>
                    <a:bodyPr/>
                    <a:lstStyle/>
                    <a:p>
                      <a:pPr algn="ctr" fontAlgn="b"/>
                      <a:r>
                        <a:rPr lang="ru-RU" sz="1600" u="none" strike="noStrike" dirty="0" err="1">
                          <a:effectLst/>
                        </a:rPr>
                        <a:t>Ростов</a:t>
                      </a:r>
                      <a:r>
                        <a:rPr lang="ru-RU" sz="1600" u="none" strike="noStrike" dirty="0">
                          <a:effectLst/>
                        </a:rPr>
                        <a:t>-на-Дону (ЮФУ)</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26 – 27 октября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17</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19</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554">
                <a:tc>
                  <a:txBody>
                    <a:bodyPr/>
                    <a:lstStyle/>
                    <a:p>
                      <a:pPr algn="ctr" fontAlgn="b"/>
                      <a:r>
                        <a:rPr lang="ru-RU" sz="1600" u="none" strike="noStrike" dirty="0">
                          <a:effectLst/>
                        </a:rPr>
                        <a:t>Калуга (ИПБЗ)</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9 – 10 ноября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8</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11</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554">
                <a:tc>
                  <a:txBody>
                    <a:bodyPr/>
                    <a:lstStyle/>
                    <a:p>
                      <a:pPr algn="ctr" fontAlgn="b"/>
                      <a:r>
                        <a:rPr lang="ru-RU" sz="1600" u="none" strike="noStrike" dirty="0">
                          <a:effectLst/>
                        </a:rPr>
                        <a:t>Якутск (Малая академия)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4 – 6 октября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17</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19</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554">
                <a:tc>
                  <a:txBody>
                    <a:bodyPr/>
                    <a:lstStyle/>
                    <a:p>
                      <a:pPr algn="ctr" fontAlgn="b"/>
                      <a:r>
                        <a:rPr lang="ru-RU" sz="1600" u="none" strike="noStrike" dirty="0">
                          <a:effectLst/>
                        </a:rPr>
                        <a:t>Пенза (Губернский Лицей)</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23 – 24 ноября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8</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9</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554">
                <a:tc>
                  <a:txBody>
                    <a:bodyPr/>
                    <a:lstStyle/>
                    <a:p>
                      <a:pPr algn="ctr" fontAlgn="b"/>
                      <a:r>
                        <a:rPr lang="ru-RU" sz="1600" u="none" strike="noStrike" dirty="0">
                          <a:effectLst/>
                        </a:rPr>
                        <a:t>Омск (ИРО)</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23 – 24 ноября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14</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42</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74554">
                <a:tc>
                  <a:txBody>
                    <a:bodyPr/>
                    <a:lstStyle/>
                    <a:p>
                      <a:pPr algn="ctr" fontAlgn="b"/>
                      <a:r>
                        <a:rPr lang="ru-RU" sz="1600" u="none" strike="noStrike" dirty="0">
                          <a:effectLst/>
                        </a:rPr>
                        <a:t>Волгоград (ДЮЦ)</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15 – 16 ноября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14</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23</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74554">
                <a:tc>
                  <a:txBody>
                    <a:bodyPr/>
                    <a:lstStyle/>
                    <a:p>
                      <a:pPr algn="ctr" fontAlgn="b"/>
                      <a:r>
                        <a:rPr lang="ru-RU" sz="1600" u="none" strike="noStrike" dirty="0">
                          <a:effectLst/>
                        </a:rPr>
                        <a:t>Воронеж (ОСЮН)</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9 – 10 ноября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15</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27</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74554">
                <a:tc>
                  <a:txBody>
                    <a:bodyPr/>
                    <a:lstStyle/>
                    <a:p>
                      <a:pPr algn="ctr" fontAlgn="b"/>
                      <a:r>
                        <a:rPr lang="ru-RU" sz="1600" u="none" strike="noStrike" dirty="0">
                          <a:effectLst/>
                        </a:rPr>
                        <a:t>Тюмень (ФМШ)</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9 – 10 ноября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10</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16</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74554">
                <a:tc>
                  <a:txBody>
                    <a:bodyPr/>
                    <a:lstStyle/>
                    <a:p>
                      <a:pPr algn="ctr" fontAlgn="b"/>
                      <a:r>
                        <a:rPr lang="ru-RU" sz="1600" u="none" strike="noStrike" dirty="0">
                          <a:effectLst/>
                        </a:rPr>
                        <a:t>Челябинск (ЧОМЛИ)</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30 ноября – 1 декабря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11</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17</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74554">
                <a:tc>
                  <a:txBody>
                    <a:bodyPr/>
                    <a:lstStyle/>
                    <a:p>
                      <a:pPr algn="ctr" fontAlgn="b"/>
                      <a:r>
                        <a:rPr lang="ru-RU" sz="1600" u="none" strike="noStrike" dirty="0">
                          <a:effectLst/>
                        </a:rPr>
                        <a:t>Уфа (Академия наук РБ)</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9 – 10 ноября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4</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a:effectLst/>
                        </a:rPr>
                        <a:t>8</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74554">
                <a:tc>
                  <a:txBody>
                    <a:bodyPr/>
                    <a:lstStyle/>
                    <a:p>
                      <a:pPr algn="ctr" fontAlgn="b"/>
                      <a:r>
                        <a:rPr lang="ru-RU" sz="1600" u="none" strike="noStrike" dirty="0">
                          <a:effectLst/>
                        </a:rPr>
                        <a:t>Нижний Новгород (ННГУ)</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16 – 17 ноября</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11</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u="none" strike="noStrike" dirty="0">
                          <a:effectLst/>
                        </a:rPr>
                        <a:t>11</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74554">
                <a:tc>
                  <a:txBody>
                    <a:bodyPr/>
                    <a:lstStyle/>
                    <a:p>
                      <a:pPr algn="l" fontAlgn="b"/>
                      <a:r>
                        <a:rPr lang="ru-RU" sz="1600" u="none" strike="noStrike">
                          <a:effectLst/>
                        </a:rPr>
                        <a:t> </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ru-RU" sz="1600" u="none" strike="noStrike">
                          <a:effectLst/>
                        </a:rPr>
                        <a:t> </a:t>
                      </a:r>
                      <a:endParaRPr lang="ru-RU" sz="1600" b="0" i="0" u="none" strike="noStrike">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u="none" strike="noStrike" dirty="0">
                          <a:effectLst/>
                        </a:rPr>
                        <a:t>232</a:t>
                      </a:r>
                      <a:endParaRPr lang="ru-RU" sz="1600" b="1"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u="none" strike="noStrike" dirty="0">
                          <a:effectLst/>
                        </a:rPr>
                        <a:t>381</a:t>
                      </a:r>
                      <a:endParaRPr lang="ru-RU" sz="1600" b="1"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4" name="Заголовок 1">
            <a:extLst>
              <a:ext uri="{FF2B5EF4-FFF2-40B4-BE49-F238E27FC236}">
                <a16:creationId xmlns:a16="http://schemas.microsoft.com/office/drawing/2014/main" id="{ED82D647-55AC-49BE-A41F-DD2627239622}"/>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Региональные этапы 2019</a:t>
            </a:r>
          </a:p>
        </p:txBody>
      </p:sp>
    </p:spTree>
    <p:extLst>
      <p:ext uri="{BB962C8B-B14F-4D97-AF65-F5344CB8AC3E}">
        <p14:creationId xmlns:p14="http://schemas.microsoft.com/office/powerpoint/2010/main" val="47199331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ED82D647-55AC-49BE-A41F-DD2627239622}"/>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Региональные этапы 2022</a:t>
            </a:r>
          </a:p>
        </p:txBody>
      </p:sp>
      <p:graphicFrame>
        <p:nvGraphicFramePr>
          <p:cNvPr id="5" name="Таблица 4">
            <a:extLst>
              <a:ext uri="{FF2B5EF4-FFF2-40B4-BE49-F238E27FC236}">
                <a16:creationId xmlns:a16="http://schemas.microsoft.com/office/drawing/2014/main" id="{F51AD91B-90AF-4A1C-88EF-C5AA4E3200C8}"/>
              </a:ext>
            </a:extLst>
          </p:cNvPr>
          <p:cNvGraphicFramePr>
            <a:graphicFrameLocks noGrp="1"/>
          </p:cNvGraphicFramePr>
          <p:nvPr>
            <p:extLst>
              <p:ext uri="{D42A27DB-BD31-4B8C-83A1-F6EECF244321}">
                <p14:modId xmlns:p14="http://schemas.microsoft.com/office/powerpoint/2010/main" val="606597906"/>
              </p:ext>
            </p:extLst>
          </p:nvPr>
        </p:nvGraphicFramePr>
        <p:xfrm>
          <a:off x="2497931" y="1412776"/>
          <a:ext cx="7196138" cy="5601254"/>
        </p:xfrm>
        <a:graphic>
          <a:graphicData uri="http://schemas.openxmlformats.org/drawingml/2006/table">
            <a:tbl>
              <a:tblPr>
                <a:tableStyleId>{5C22544A-7EE6-4342-B048-85BDC9FD1C3A}</a:tableStyleId>
              </a:tblPr>
              <a:tblGrid>
                <a:gridCol w="2719470">
                  <a:extLst>
                    <a:ext uri="{9D8B030D-6E8A-4147-A177-3AD203B41FA5}">
                      <a16:colId xmlns:a16="http://schemas.microsoft.com/office/drawing/2014/main" val="20000"/>
                    </a:ext>
                  </a:extLst>
                </a:gridCol>
                <a:gridCol w="2322010">
                  <a:extLst>
                    <a:ext uri="{9D8B030D-6E8A-4147-A177-3AD203B41FA5}">
                      <a16:colId xmlns:a16="http://schemas.microsoft.com/office/drawing/2014/main" val="20001"/>
                    </a:ext>
                  </a:extLst>
                </a:gridCol>
                <a:gridCol w="1150545">
                  <a:extLst>
                    <a:ext uri="{9D8B030D-6E8A-4147-A177-3AD203B41FA5}">
                      <a16:colId xmlns:a16="http://schemas.microsoft.com/office/drawing/2014/main" val="20002"/>
                    </a:ext>
                  </a:extLst>
                </a:gridCol>
                <a:gridCol w="1004113">
                  <a:extLst>
                    <a:ext uri="{9D8B030D-6E8A-4147-A177-3AD203B41FA5}">
                      <a16:colId xmlns:a16="http://schemas.microsoft.com/office/drawing/2014/main" val="20003"/>
                    </a:ext>
                  </a:extLst>
                </a:gridCol>
              </a:tblGrid>
              <a:tr h="274554">
                <a:tc>
                  <a:txBody>
                    <a:bodyPr/>
                    <a:lstStyle/>
                    <a:p>
                      <a:pPr algn="ctr" fontAlgn="b"/>
                      <a:r>
                        <a:rPr lang="ru-RU" sz="1600" b="1" u="none" strike="noStrike" dirty="0">
                          <a:effectLst/>
                        </a:rPr>
                        <a:t>Этапы Турнира</a:t>
                      </a:r>
                      <a:endParaRPr lang="ru-RU" sz="1600" b="1"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u="none" strike="noStrike" dirty="0">
                          <a:effectLst/>
                        </a:rPr>
                        <a:t>Даты проведения</a:t>
                      </a:r>
                      <a:endParaRPr lang="ru-RU" sz="1600" b="1"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u="none" strike="noStrike" dirty="0">
                          <a:effectLst/>
                        </a:rPr>
                        <a:t>Команды</a:t>
                      </a:r>
                      <a:endParaRPr lang="ru-RU" sz="1600" b="1"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u="none" strike="noStrike" dirty="0">
                          <a:effectLst/>
                        </a:rPr>
                        <a:t>Заявки</a:t>
                      </a:r>
                      <a:endParaRPr lang="ru-RU" sz="1600" b="1"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4554">
                <a:tc>
                  <a:txBody>
                    <a:bodyPr/>
                    <a:lstStyle/>
                    <a:p>
                      <a:pPr algn="ctr" fontAlgn="b"/>
                      <a:r>
                        <a:rPr lang="ru-RU" sz="1600" u="none" strike="noStrike" dirty="0">
                          <a:effectLst/>
                        </a:rPr>
                        <a:t>Москва (МГУ)</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8 – 9 октября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20</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35</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554">
                <a:tc>
                  <a:txBody>
                    <a:bodyPr/>
                    <a:lstStyle/>
                    <a:p>
                      <a:pPr algn="ctr" fontAlgn="b"/>
                      <a:r>
                        <a:rPr lang="ru-RU" sz="1600" u="none" strike="noStrike" dirty="0">
                          <a:effectLst/>
                        </a:rPr>
                        <a:t>Санкт-Петербург (ЭБЦ)</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29 – 30 октября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14</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16</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554">
                <a:tc>
                  <a:txBody>
                    <a:bodyPr/>
                    <a:lstStyle/>
                    <a:p>
                      <a:pPr algn="ctr" fontAlgn="b"/>
                      <a:r>
                        <a:rPr lang="ru-RU" sz="1600" u="none" strike="noStrike" dirty="0">
                          <a:effectLst/>
                        </a:rPr>
                        <a:t>Киров (ЦДООШ)</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22 – 23 октября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5</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5</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554">
                <a:tc>
                  <a:txBody>
                    <a:bodyPr/>
                    <a:lstStyle/>
                    <a:p>
                      <a:pPr algn="ctr" fontAlgn="b"/>
                      <a:r>
                        <a:rPr lang="ru-RU" sz="1600" u="none" strike="noStrike" dirty="0">
                          <a:effectLst/>
                        </a:rPr>
                        <a:t>Новосибирск (СУНЦ НГУ)</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4 – 5 ноября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24</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28</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554">
                <a:tc>
                  <a:txBody>
                    <a:bodyPr/>
                    <a:lstStyle/>
                    <a:p>
                      <a:pPr algn="ctr" fontAlgn="b"/>
                      <a:r>
                        <a:rPr lang="ru-RU" sz="1600" u="none" strike="noStrike" dirty="0">
                          <a:effectLst/>
                        </a:rPr>
                        <a:t>Казань (ГАУ РОЦ)</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3 – 4 декабря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18</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28</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554">
                <a:tc>
                  <a:txBody>
                    <a:bodyPr/>
                    <a:lstStyle/>
                    <a:p>
                      <a:pPr algn="ctr" fontAlgn="b"/>
                      <a:r>
                        <a:rPr lang="ru-RU" sz="1600" u="none" strike="noStrike" dirty="0">
                          <a:effectLst/>
                        </a:rPr>
                        <a:t>Екатеринбург (</a:t>
                      </a:r>
                      <a:r>
                        <a:rPr lang="ru-RU" sz="1600" u="none" strike="noStrike" dirty="0" err="1">
                          <a:effectLst/>
                        </a:rPr>
                        <a:t>УрФУ</a:t>
                      </a:r>
                      <a:r>
                        <a:rPr lang="ru-RU" sz="1600" u="none" strike="noStrike" dirty="0">
                          <a:effectLst/>
                        </a:rPr>
                        <a:t>)</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29 – 30 октября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12</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21</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554">
                <a:tc>
                  <a:txBody>
                    <a:bodyPr/>
                    <a:lstStyle/>
                    <a:p>
                      <a:pPr algn="ctr" fontAlgn="b"/>
                      <a:r>
                        <a:rPr lang="ru-RU" sz="1600" u="none" strike="noStrike" dirty="0" err="1">
                          <a:effectLst/>
                        </a:rPr>
                        <a:t>Ростов</a:t>
                      </a:r>
                      <a:r>
                        <a:rPr lang="ru-RU" sz="1600" u="none" strike="noStrike" dirty="0">
                          <a:effectLst/>
                        </a:rPr>
                        <a:t>-на-Дону (ЮФУ)</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22 – 23 октября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5</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7</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554">
                <a:tc>
                  <a:txBody>
                    <a:bodyPr/>
                    <a:lstStyle/>
                    <a:p>
                      <a:pPr algn="ctr" fontAlgn="b"/>
                      <a:r>
                        <a:rPr lang="ru-RU" sz="1600" u="none" strike="noStrike" dirty="0">
                          <a:effectLst/>
                        </a:rPr>
                        <a:t>Калуга (ИПБЗ)</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5 – 6 ноября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6</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12</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554">
                <a:tc>
                  <a:txBody>
                    <a:bodyPr/>
                    <a:lstStyle/>
                    <a:p>
                      <a:pPr algn="ctr" fontAlgn="b"/>
                      <a:r>
                        <a:rPr lang="ru-RU" sz="1600" u="none" strike="noStrike" dirty="0">
                          <a:effectLst/>
                        </a:rPr>
                        <a:t>Якутск (Малая академия)</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 – 3 ноября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14</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17</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554">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ru-RU" sz="1600" u="none" strike="noStrike" dirty="0">
                          <a:effectLst/>
                        </a:rPr>
                        <a:t>Волгоград (Центр Волна)</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ru-RU" sz="1600" b="0" i="0" u="none" strike="noStrike" dirty="0">
                          <a:solidFill>
                            <a:srgbClr val="000000"/>
                          </a:solidFill>
                          <a:effectLst/>
                          <a:latin typeface="Calibri" panose="020F0502020204030204" pitchFamily="34" charset="0"/>
                        </a:rPr>
                        <a:t>11 – 12 ноября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13</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17</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554">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ru-RU" sz="1600" u="none" strike="noStrike" dirty="0">
                          <a:effectLst/>
                        </a:rPr>
                        <a:t>Воронеж (Центр Орион)</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12 – 13 ноября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11</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17</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74554">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ru-RU" sz="1600" u="none" strike="noStrike" dirty="0">
                          <a:effectLst/>
                        </a:rPr>
                        <a:t>Тюмень (</a:t>
                      </a:r>
                      <a:r>
                        <a:rPr lang="ru-RU" sz="1600" u="none" strike="noStrike" dirty="0" err="1">
                          <a:effectLst/>
                        </a:rPr>
                        <a:t>ТюмГУ</a:t>
                      </a:r>
                      <a:r>
                        <a:rPr lang="ru-RU" sz="1600" u="none" strike="noStrike" dirty="0">
                          <a:effectLst/>
                        </a:rPr>
                        <a:t>)</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26 – 27 ноября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9</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9</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74554">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ru-RU" sz="1600" u="none" strike="noStrike" dirty="0">
                          <a:effectLst/>
                        </a:rPr>
                        <a:t>Челябинск (ЧОМЛИ)</a:t>
                      </a:r>
                      <a:endParaRPr lang="ru-RU" sz="1600" b="0" i="0" u="none" strike="noStrike" dirty="0">
                        <a:solidFill>
                          <a:srgbClr val="000000"/>
                        </a:solidFill>
                        <a:effectLst/>
                        <a:latin typeface="Calibri" panose="020F0502020204030204" pitchFamily="34" charset="0"/>
                      </a:endParaRPr>
                    </a:p>
                  </a:txBody>
                  <a:tcPr marL="7620" marR="7620" marT="76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5 – 6 ноября</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10</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Calibri" panose="020F0502020204030204" pitchFamily="34" charset="0"/>
                        </a:rPr>
                        <a:t>12</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74554">
                <a:tc>
                  <a:txBody>
                    <a:bodyPr/>
                    <a:lstStyle/>
                    <a:p>
                      <a:pPr algn="l" fontAlgn="b"/>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i="0" u="none" strike="noStrike" dirty="0">
                          <a:solidFill>
                            <a:srgbClr val="000000"/>
                          </a:solidFill>
                          <a:effectLst/>
                          <a:latin typeface="Calibri" panose="020F0502020204030204" pitchFamily="34" charset="0"/>
                        </a:rPr>
                        <a:t>161</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i="0" u="none" strike="noStrike" dirty="0">
                          <a:solidFill>
                            <a:srgbClr val="000000"/>
                          </a:solidFill>
                          <a:effectLst/>
                          <a:latin typeface="Calibri" panose="020F0502020204030204" pitchFamily="34" charset="0"/>
                        </a:rPr>
                        <a:t>224</a:t>
                      </a: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933836">
                <a:tc gridSpan="4">
                  <a:txBody>
                    <a:bodyPr/>
                    <a:lstStyle/>
                    <a:p>
                      <a:pPr algn="l" fontAlgn="b"/>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fontAlgn="b"/>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549108">
                <a:tc gridSpan="4">
                  <a:txBody>
                    <a:bodyPr/>
                    <a:lstStyle/>
                    <a:p>
                      <a:pPr algn="l" fontAlgn="b"/>
                      <a:r>
                        <a:rPr lang="ru-RU" sz="1600" u="none" strike="noStrike" dirty="0">
                          <a:effectLst/>
                        </a:rPr>
                        <a:t> </a:t>
                      </a:r>
                      <a:endParaRPr lang="ru-RU" sz="1600" b="0" i="0" u="none" strike="noStrike" dirty="0">
                        <a:solidFill>
                          <a:srgbClr val="000000"/>
                        </a:solidFill>
                        <a:effectLst/>
                        <a:latin typeface="Calibri" panose="020F0502020204030204" pitchFamily="34" charset="0"/>
                      </a:endParaRPr>
                    </a:p>
                    <a:p>
                      <a:pPr algn="l" fontAlgn="b"/>
                      <a:r>
                        <a:rPr lang="ru-RU" sz="1600" u="none" strike="noStrike" dirty="0">
                          <a:effectLst/>
                        </a:rPr>
                        <a:t> </a:t>
                      </a:r>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l" fontAlgn="b"/>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ru-RU" sz="1600" b="0" i="0" u="none" strike="noStrike" dirty="0">
                        <a:solidFill>
                          <a:srgbClr val="000000"/>
                        </a:solidFill>
                        <a:effectLst/>
                        <a:latin typeface="Calibri" panose="020F0502020204030204" pitchFamily="34" charset="0"/>
                      </a:endParaRPr>
                    </a:p>
                  </a:txBody>
                  <a:tcPr marL="7620" marR="7620" marT="761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175269702"/>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Box 3"/>
          <p:cNvSpPr txBox="1">
            <a:spLocks noChangeArrowheads="1"/>
          </p:cNvSpPr>
          <p:nvPr/>
        </p:nvSpPr>
        <p:spPr bwMode="auto">
          <a:xfrm>
            <a:off x="1951041" y="3495678"/>
            <a:ext cx="1639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2000">
                <a:latin typeface="Calibri" panose="020F0502020204030204" pitchFamily="34" charset="0"/>
              </a:rPr>
              <a:t>2007-2011 г.г.</a:t>
            </a:r>
          </a:p>
          <a:p>
            <a:pPr algn="ctr">
              <a:spcBef>
                <a:spcPct val="0"/>
              </a:spcBef>
              <a:buFontTx/>
              <a:buNone/>
            </a:pPr>
            <a:r>
              <a:rPr lang="ru-RU" altLang="ru-RU" sz="2000">
                <a:latin typeface="Calibri" panose="020F0502020204030204" pitchFamily="34" charset="0"/>
              </a:rPr>
              <a:t>Киров </a:t>
            </a:r>
          </a:p>
        </p:txBody>
      </p:sp>
      <p:sp>
        <p:nvSpPr>
          <p:cNvPr id="47108" name="TextBox 33"/>
          <p:cNvSpPr txBox="1">
            <a:spLocks noChangeArrowheads="1"/>
          </p:cNvSpPr>
          <p:nvPr/>
        </p:nvSpPr>
        <p:spPr bwMode="auto">
          <a:xfrm>
            <a:off x="4167191" y="3500441"/>
            <a:ext cx="1641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2000">
                <a:latin typeface="Calibri" panose="020F0502020204030204" pitchFamily="34" charset="0"/>
              </a:rPr>
              <a:t>2012-2013 г.г.</a:t>
            </a:r>
          </a:p>
          <a:p>
            <a:pPr algn="ctr">
              <a:spcBef>
                <a:spcPct val="0"/>
              </a:spcBef>
              <a:buFontTx/>
              <a:buNone/>
            </a:pPr>
            <a:r>
              <a:rPr lang="ru-RU" altLang="ru-RU" sz="2000">
                <a:latin typeface="Calibri" panose="020F0502020204030204" pitchFamily="34" charset="0"/>
              </a:rPr>
              <a:t>Казань </a:t>
            </a:r>
          </a:p>
        </p:txBody>
      </p:sp>
      <p:sp>
        <p:nvSpPr>
          <p:cNvPr id="47109" name="TextBox 34"/>
          <p:cNvSpPr txBox="1">
            <a:spLocks noChangeArrowheads="1"/>
          </p:cNvSpPr>
          <p:nvPr/>
        </p:nvSpPr>
        <p:spPr bwMode="auto">
          <a:xfrm>
            <a:off x="6369053" y="3500441"/>
            <a:ext cx="1641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2000">
                <a:latin typeface="Calibri" panose="020F0502020204030204" pitchFamily="34" charset="0"/>
              </a:rPr>
              <a:t>2014-2015 г.г.</a:t>
            </a:r>
          </a:p>
          <a:p>
            <a:pPr algn="ctr">
              <a:spcBef>
                <a:spcPct val="0"/>
              </a:spcBef>
              <a:buFontTx/>
              <a:buNone/>
            </a:pPr>
            <a:r>
              <a:rPr lang="ru-RU" altLang="ru-RU" sz="2000">
                <a:latin typeface="Calibri" panose="020F0502020204030204" pitchFamily="34" charset="0"/>
              </a:rPr>
              <a:t>Пущино</a:t>
            </a:r>
          </a:p>
        </p:txBody>
      </p:sp>
      <p:sp>
        <p:nvSpPr>
          <p:cNvPr id="47110" name="TextBox 1"/>
          <p:cNvSpPr txBox="1">
            <a:spLocks noChangeArrowheads="1"/>
          </p:cNvSpPr>
          <p:nvPr/>
        </p:nvSpPr>
        <p:spPr bwMode="auto">
          <a:xfrm>
            <a:off x="1803008" y="4437112"/>
            <a:ext cx="843679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ru-RU" sz="1800" b="1" u="sng" dirty="0">
                <a:latin typeface="Calibri" panose="020F0502020204030204" pitchFamily="34" charset="0"/>
              </a:rPr>
              <a:t>Победители Турнира:</a:t>
            </a:r>
          </a:p>
          <a:p>
            <a:pPr>
              <a:spcBef>
                <a:spcPct val="0"/>
              </a:spcBef>
              <a:buFontTx/>
              <a:buNone/>
            </a:pPr>
            <a:r>
              <a:rPr lang="ru-RU" sz="1800" dirty="0">
                <a:latin typeface="Calibri" panose="020F0502020204030204" pitchFamily="34" charset="0"/>
              </a:rPr>
              <a:t>2007 – «Совушки» Н. Новгород	2014 – «ПД» Новосибирск</a:t>
            </a:r>
          </a:p>
          <a:p>
            <a:pPr>
              <a:spcBef>
                <a:spcPct val="0"/>
              </a:spcBef>
              <a:buFontTx/>
              <a:buNone/>
            </a:pPr>
            <a:r>
              <a:rPr lang="ru-RU" sz="1800" dirty="0">
                <a:latin typeface="Calibri" panose="020F0502020204030204" pitchFamily="34" charset="0"/>
              </a:rPr>
              <a:t>2008 – «</a:t>
            </a:r>
            <a:r>
              <a:rPr lang="ru-RU" sz="1800" dirty="0" err="1">
                <a:latin typeface="Calibri" panose="020F0502020204030204" pitchFamily="34" charset="0"/>
              </a:rPr>
              <a:t>Макроэрги</a:t>
            </a:r>
            <a:r>
              <a:rPr lang="ru-RU" sz="1800" dirty="0">
                <a:latin typeface="Calibri" panose="020F0502020204030204" pitchFamily="34" charset="0"/>
              </a:rPr>
              <a:t>» Раменское	2015 – «</a:t>
            </a:r>
            <a:r>
              <a:rPr lang="ru-RU" sz="1800" dirty="0" err="1">
                <a:latin typeface="Calibri" panose="020F0502020204030204" pitchFamily="34" charset="0"/>
              </a:rPr>
              <a:t>Лошадинского</a:t>
            </a:r>
            <a:r>
              <a:rPr lang="ru-RU" sz="1800" dirty="0">
                <a:latin typeface="Calibri" panose="020F0502020204030204" pitchFamily="34" charset="0"/>
              </a:rPr>
              <a:t> </a:t>
            </a:r>
            <a:r>
              <a:rPr lang="ru-RU" sz="1800" dirty="0" err="1">
                <a:latin typeface="Calibri" panose="020F0502020204030204" pitchFamily="34" charset="0"/>
              </a:rPr>
              <a:t>Пржевальник</a:t>
            </a:r>
            <a:r>
              <a:rPr lang="ru-RU" sz="1800" dirty="0">
                <a:latin typeface="Calibri" panose="020F0502020204030204" pitchFamily="34" charset="0"/>
              </a:rPr>
              <a:t>» Москва</a:t>
            </a:r>
          </a:p>
          <a:p>
            <a:pPr>
              <a:spcBef>
                <a:spcPct val="0"/>
              </a:spcBef>
              <a:buFontTx/>
              <a:buNone/>
            </a:pPr>
            <a:r>
              <a:rPr lang="ru-RU" sz="1800" dirty="0">
                <a:latin typeface="Calibri" panose="020F0502020204030204" pitchFamily="34" charset="0"/>
              </a:rPr>
              <a:t>2009 – «</a:t>
            </a:r>
            <a:r>
              <a:rPr lang="ru-RU" sz="1800" dirty="0" err="1">
                <a:latin typeface="Calibri" panose="020F0502020204030204" pitchFamily="34" charset="0"/>
              </a:rPr>
              <a:t>Макроэрги</a:t>
            </a:r>
            <a:r>
              <a:rPr lang="ru-RU" sz="1800" dirty="0">
                <a:latin typeface="Calibri" panose="020F0502020204030204" pitchFamily="34" charset="0"/>
              </a:rPr>
              <a:t>» Раменское	2016 – «</a:t>
            </a:r>
            <a:r>
              <a:rPr lang="ru-RU" sz="1800" dirty="0" err="1">
                <a:latin typeface="Calibri" panose="020F0502020204030204" pitchFamily="34" charset="0"/>
              </a:rPr>
              <a:t>Голос_Дроздова</a:t>
            </a:r>
            <a:r>
              <a:rPr lang="ru-RU" sz="1800" dirty="0">
                <a:latin typeface="Calibri" panose="020F0502020204030204" pitchFamily="34" charset="0"/>
              </a:rPr>
              <a:t>» Москва </a:t>
            </a:r>
          </a:p>
          <a:p>
            <a:pPr>
              <a:spcBef>
                <a:spcPct val="0"/>
              </a:spcBef>
              <a:buFontTx/>
              <a:buNone/>
            </a:pPr>
            <a:r>
              <a:rPr lang="ru-RU" sz="1800" dirty="0">
                <a:latin typeface="Calibri" panose="020F0502020204030204" pitchFamily="34" charset="0"/>
              </a:rPr>
              <a:t>2010 – «</a:t>
            </a:r>
            <a:r>
              <a:rPr lang="ru-RU" sz="1800" dirty="0" err="1">
                <a:latin typeface="Calibri" panose="020F0502020204030204" pitchFamily="34" charset="0"/>
              </a:rPr>
              <a:t>Инвиво</a:t>
            </a:r>
            <a:r>
              <a:rPr lang="ru-RU" sz="1800" dirty="0">
                <a:latin typeface="Calibri" panose="020F0502020204030204" pitchFamily="34" charset="0"/>
              </a:rPr>
              <a:t>» Киров		2017 – «Скользящий зажим» Санкт-Петербург</a:t>
            </a:r>
          </a:p>
          <a:p>
            <a:pPr>
              <a:spcBef>
                <a:spcPct val="0"/>
              </a:spcBef>
              <a:buFontTx/>
              <a:buNone/>
            </a:pPr>
            <a:r>
              <a:rPr lang="ru-RU" sz="1800" dirty="0">
                <a:latin typeface="Calibri" panose="020F0502020204030204" pitchFamily="34" charset="0"/>
              </a:rPr>
              <a:t>2011 – «Промотор» Казань		2018 – «Пять Позиций Бруно» Москва</a:t>
            </a:r>
          </a:p>
          <a:p>
            <a:pPr>
              <a:spcBef>
                <a:spcPct val="0"/>
              </a:spcBef>
              <a:buFontTx/>
              <a:buNone/>
            </a:pPr>
            <a:r>
              <a:rPr lang="ru-RU" sz="1800" dirty="0">
                <a:latin typeface="Calibri" panose="020F0502020204030204" pitchFamily="34" charset="0"/>
              </a:rPr>
              <a:t>2012 – «ПД» Новосибирск		2019 – «Жабы мои, жабы» Москва</a:t>
            </a:r>
          </a:p>
          <a:p>
            <a:pPr>
              <a:spcBef>
                <a:spcPct val="0"/>
              </a:spcBef>
              <a:buFontTx/>
              <a:buNone/>
            </a:pPr>
            <a:r>
              <a:rPr lang="ru-RU" sz="1800" dirty="0">
                <a:latin typeface="Calibri" panose="020F0502020204030204" pitchFamily="34" charset="0"/>
              </a:rPr>
              <a:t>2013 – «Си </a:t>
            </a:r>
            <a:r>
              <a:rPr lang="ru-RU" sz="1800" dirty="0" err="1">
                <a:latin typeface="Calibri" panose="020F0502020204030204" pitchFamily="34" charset="0"/>
              </a:rPr>
              <a:t>элеганс</a:t>
            </a:r>
            <a:r>
              <a:rPr lang="ru-RU" sz="1800" dirty="0">
                <a:latin typeface="Calibri" panose="020F0502020204030204" pitchFamily="34" charset="0"/>
              </a:rPr>
              <a:t>» Новосибирск	2022 – «Дедлайн-</a:t>
            </a:r>
            <a:r>
              <a:rPr lang="ru-RU" sz="1800" dirty="0" err="1">
                <a:latin typeface="Calibri" panose="020F0502020204030204" pitchFamily="34" charset="0"/>
              </a:rPr>
              <a:t>продолбики</a:t>
            </a:r>
            <a:r>
              <a:rPr lang="ru-RU" sz="1800" dirty="0">
                <a:latin typeface="Calibri" panose="020F0502020204030204" pitchFamily="34" charset="0"/>
              </a:rPr>
              <a:t>» Москва</a:t>
            </a:r>
          </a:p>
        </p:txBody>
      </p:sp>
      <p:pic>
        <p:nvPicPr>
          <p:cNvPr id="47111"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153" y="1255716"/>
            <a:ext cx="21256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Рисунок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5891" y="1254128"/>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Рисунок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3" y="1254128"/>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5" name="TextBox 34"/>
          <p:cNvSpPr txBox="1">
            <a:spLocks noChangeArrowheads="1"/>
          </p:cNvSpPr>
          <p:nvPr/>
        </p:nvSpPr>
        <p:spPr bwMode="auto">
          <a:xfrm>
            <a:off x="8628352" y="3495675"/>
            <a:ext cx="16408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2000" dirty="0">
                <a:latin typeface="Calibri" panose="020F0502020204030204" pitchFamily="34" charset="0"/>
              </a:rPr>
              <a:t>2016-2020 </a:t>
            </a:r>
            <a:r>
              <a:rPr lang="ru-RU" altLang="ru-RU" sz="2000" dirty="0" err="1">
                <a:latin typeface="Calibri" panose="020F0502020204030204" pitchFamily="34" charset="0"/>
              </a:rPr>
              <a:t>г.г</a:t>
            </a:r>
            <a:r>
              <a:rPr lang="ru-RU" altLang="ru-RU" sz="2000" dirty="0">
                <a:latin typeface="Calibri" panose="020F0502020204030204" pitchFamily="34" charset="0"/>
              </a:rPr>
              <a:t>.</a:t>
            </a:r>
          </a:p>
          <a:p>
            <a:pPr algn="ctr">
              <a:spcBef>
                <a:spcPct val="0"/>
              </a:spcBef>
              <a:buFontTx/>
              <a:buNone/>
            </a:pPr>
            <a:r>
              <a:rPr lang="ru-RU" altLang="ru-RU" sz="2000" dirty="0">
                <a:latin typeface="Calibri" panose="020F0502020204030204" pitchFamily="34" charset="0"/>
              </a:rPr>
              <a:t>Москва</a:t>
            </a: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7729" y="1274096"/>
            <a:ext cx="2154907" cy="2154907"/>
          </a:xfrm>
          <a:prstGeom prst="rect">
            <a:avLst/>
          </a:prstGeom>
        </p:spPr>
      </p:pic>
      <p:sp>
        <p:nvSpPr>
          <p:cNvPr id="12" name="Заголовок 1">
            <a:extLst>
              <a:ext uri="{FF2B5EF4-FFF2-40B4-BE49-F238E27FC236}">
                <a16:creationId xmlns:a16="http://schemas.microsoft.com/office/drawing/2014/main" id="{ACD05D6C-827E-43A4-8921-239670A4FF42}"/>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Финальный (Всероссийский) этап</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1" y="6095040"/>
            <a:ext cx="9144000" cy="707886"/>
          </a:xfrm>
          <a:prstGeom prst="rect">
            <a:avLst/>
          </a:prstGeom>
          <a:noFill/>
        </p:spPr>
        <p:txBody>
          <a:bodyPr wrap="square" rtlCol="0">
            <a:spAutoFit/>
          </a:bodyPr>
          <a:lstStyle/>
          <a:p>
            <a:pPr algn="ctr"/>
            <a:r>
              <a:rPr lang="ru-RU" sz="2000" dirty="0">
                <a:latin typeface="Calibri" panose="020F0502020204030204" pitchFamily="34" charset="0"/>
                <a:cs typeface="Calibri" panose="020F0502020204030204" pitchFamily="34" charset="0"/>
              </a:rPr>
              <a:t>Победитель финала лиги Сеньоры 1 – команда «Дедлайн-</a:t>
            </a:r>
            <a:r>
              <a:rPr lang="ru-RU" sz="2000" dirty="0" err="1">
                <a:latin typeface="Calibri" panose="020F0502020204030204" pitchFamily="34" charset="0"/>
                <a:cs typeface="Calibri" panose="020F0502020204030204" pitchFamily="34" charset="0"/>
              </a:rPr>
              <a:t>продолбики</a:t>
            </a:r>
            <a:r>
              <a:rPr lang="ru-RU" sz="2000" dirty="0">
                <a:latin typeface="Calibri" panose="020F0502020204030204" pitchFamily="34" charset="0"/>
                <a:cs typeface="Calibri" panose="020F0502020204030204" pitchFamily="34" charset="0"/>
              </a:rPr>
              <a:t>»</a:t>
            </a:r>
          </a:p>
          <a:p>
            <a:pPr algn="ctr"/>
            <a:r>
              <a:rPr lang="ru-RU" sz="2000" dirty="0">
                <a:latin typeface="Calibri" panose="020F0502020204030204" pitchFamily="34" charset="0"/>
                <a:cs typeface="Calibri" panose="020F0502020204030204" pitchFamily="34" charset="0"/>
              </a:rPr>
              <a:t>(ГБОУ города Москвы «Школа на Юго-Востоке им. Маршала </a:t>
            </a:r>
            <a:r>
              <a:rPr lang="ru-RU" sz="2000" dirty="0" err="1">
                <a:latin typeface="Calibri" panose="020F0502020204030204" pitchFamily="34" charset="0"/>
                <a:cs typeface="Calibri" panose="020F0502020204030204" pitchFamily="34" charset="0"/>
              </a:rPr>
              <a:t>В.И.Чуйкова</a:t>
            </a:r>
            <a:r>
              <a:rPr lang="ru-RU" sz="2000" dirty="0">
                <a:latin typeface="Calibri" panose="020F0502020204030204" pitchFamily="34" charset="0"/>
                <a:cs typeface="Calibri" panose="020F0502020204030204" pitchFamily="34" charset="0"/>
              </a:rPr>
              <a:t>»)</a:t>
            </a:r>
          </a:p>
        </p:txBody>
      </p:sp>
      <p:sp>
        <p:nvSpPr>
          <p:cNvPr id="5" name="Заголовок 1">
            <a:extLst>
              <a:ext uri="{FF2B5EF4-FFF2-40B4-BE49-F238E27FC236}">
                <a16:creationId xmlns:a16="http://schemas.microsoft.com/office/drawing/2014/main" id="{9FDDCF33-B8F7-40D4-810A-8B3FBCC3394F}"/>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0"/>
              </a:spcBef>
            </a:pPr>
            <a:r>
              <a:rPr lang="ru-RU" altLang="ru-RU" sz="2000" b="1" kern="0" dirty="0">
                <a:latin typeface="Calibri" panose="020F0502020204030204" pitchFamily="34" charset="0"/>
              </a:rPr>
              <a:t>X</a:t>
            </a:r>
            <a:r>
              <a:rPr lang="en-US" altLang="ru-RU" sz="2000" b="1" kern="0" dirty="0">
                <a:latin typeface="Calibri" panose="020F0502020204030204" pitchFamily="34" charset="0"/>
              </a:rPr>
              <a:t>V</a:t>
            </a:r>
            <a:r>
              <a:rPr lang="ru-RU" altLang="ru-RU" sz="2000" b="1" kern="0" dirty="0">
                <a:latin typeface="Calibri" panose="020F0502020204030204" pitchFamily="34" charset="0"/>
              </a:rPr>
              <a:t> Всероссийский Турнир юных биологов</a:t>
            </a:r>
            <a:r>
              <a:rPr lang="ru-RU" altLang="ru-RU" sz="1800" kern="0" dirty="0">
                <a:latin typeface="Calibri" panose="020F0502020204030204" pitchFamily="34" charset="0"/>
              </a:rPr>
              <a:t> </a:t>
            </a:r>
          </a:p>
          <a:p>
            <a:pPr eaLnBrk="1" hangingPunct="1">
              <a:spcBef>
                <a:spcPts val="0"/>
              </a:spcBef>
            </a:pPr>
            <a:r>
              <a:rPr lang="ru-RU" altLang="ru-RU" sz="1800" kern="0" dirty="0">
                <a:latin typeface="Calibri" panose="020F0502020204030204" pitchFamily="34" charset="0"/>
              </a:rPr>
              <a:t>(9 – 14 декабря 2022 года)</a:t>
            </a:r>
          </a:p>
          <a:p>
            <a:pPr eaLnBrk="1" hangingPunct="1">
              <a:spcBef>
                <a:spcPts val="0"/>
              </a:spcBef>
            </a:pPr>
            <a:r>
              <a:rPr lang="ru-RU" altLang="ru-RU" sz="1800" kern="0" dirty="0">
                <a:latin typeface="Calibri" panose="020F0502020204030204" pitchFamily="34" charset="0"/>
              </a:rPr>
              <a:t>Количество участников: 21 команда – 2 лиги (Сеньоры 1 и Юниоры 1)</a:t>
            </a:r>
          </a:p>
        </p:txBody>
      </p:sp>
      <p:pic>
        <p:nvPicPr>
          <p:cNvPr id="6" name="Рисунок 5">
            <a:extLst>
              <a:ext uri="{FF2B5EF4-FFF2-40B4-BE49-F238E27FC236}">
                <a16:creationId xmlns:a16="http://schemas.microsoft.com/office/drawing/2014/main" id="{56CC85B0-9B13-4686-8E91-61DEF8D466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401" b="11422"/>
          <a:stretch/>
        </p:blipFill>
        <p:spPr>
          <a:xfrm>
            <a:off x="911424" y="1143344"/>
            <a:ext cx="10284105" cy="4949952"/>
          </a:xfrm>
          <a:prstGeom prst="rect">
            <a:avLst/>
          </a:prstGeom>
        </p:spPr>
      </p:pic>
    </p:spTree>
    <p:extLst>
      <p:ext uri="{BB962C8B-B14F-4D97-AF65-F5344CB8AC3E}">
        <p14:creationId xmlns:p14="http://schemas.microsoft.com/office/powerpoint/2010/main" val="726317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551384" y="1398530"/>
            <a:ext cx="113772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2000" b="1" dirty="0">
                <a:latin typeface="Calibri" panose="020F0502020204030204" pitchFamily="34" charset="0"/>
              </a:rPr>
              <a:t>Первый день (суббота)</a:t>
            </a:r>
            <a:r>
              <a:rPr lang="ru-RU" altLang="ru-RU" sz="2000" dirty="0">
                <a:latin typeface="Calibri" panose="020F0502020204030204" pitchFamily="34" charset="0"/>
              </a:rPr>
              <a:t> – Заезд. Открытие турнира. Жеребьевка команд. Первый тур боев</a:t>
            </a:r>
          </a:p>
        </p:txBody>
      </p:sp>
      <p:sp>
        <p:nvSpPr>
          <p:cNvPr id="52228" name="Text Box 4"/>
          <p:cNvSpPr txBox="1">
            <a:spLocks noChangeArrowheads="1"/>
          </p:cNvSpPr>
          <p:nvPr/>
        </p:nvSpPr>
        <p:spPr bwMode="auto">
          <a:xfrm>
            <a:off x="551384" y="2000253"/>
            <a:ext cx="107291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ru-RU" altLang="ru-RU" sz="2000" b="1" dirty="0">
                <a:latin typeface="Calibri" panose="020F0502020204030204" pitchFamily="34" charset="0"/>
              </a:rPr>
              <a:t>Второй день</a:t>
            </a:r>
            <a:r>
              <a:rPr lang="ru-RU" altLang="ru-RU" sz="2000" dirty="0">
                <a:latin typeface="Calibri" panose="020F0502020204030204" pitchFamily="34" charset="0"/>
              </a:rPr>
              <a:t> (воскресенье) – Второй и третий туры боев. Подведение итогов. Награждение.</a:t>
            </a:r>
          </a:p>
        </p:txBody>
      </p:sp>
      <p:sp>
        <p:nvSpPr>
          <p:cNvPr id="52229" name="Text Box 2"/>
          <p:cNvSpPr txBox="1">
            <a:spLocks noChangeArrowheads="1"/>
          </p:cNvSpPr>
          <p:nvPr/>
        </p:nvSpPr>
        <p:spPr bwMode="auto">
          <a:xfrm>
            <a:off x="551384" y="3060700"/>
            <a:ext cx="11377264"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dirty="0">
                <a:latin typeface="Calibri" panose="020F0502020204030204" pitchFamily="34" charset="0"/>
              </a:rPr>
              <a:t>Что необходимо для проведения Турнира?</a:t>
            </a:r>
          </a:p>
        </p:txBody>
      </p:sp>
      <p:sp>
        <p:nvSpPr>
          <p:cNvPr id="52230" name="Text Box 3"/>
          <p:cNvSpPr txBox="1">
            <a:spLocks noChangeArrowheads="1"/>
          </p:cNvSpPr>
          <p:nvPr/>
        </p:nvSpPr>
        <p:spPr bwMode="auto">
          <a:xfrm>
            <a:off x="551384" y="3846513"/>
            <a:ext cx="11377264"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AutoNum type="arabicParenR"/>
            </a:pPr>
            <a:r>
              <a:rPr lang="ru-RU" altLang="ru-RU" sz="2000" dirty="0">
                <a:latin typeface="Calibri" panose="020F0502020204030204" pitchFamily="34" charset="0"/>
              </a:rPr>
              <a:t>Создать оргкомитет</a:t>
            </a:r>
          </a:p>
          <a:p>
            <a:pPr eaLnBrk="1" hangingPunct="1">
              <a:spcBef>
                <a:spcPct val="50000"/>
              </a:spcBef>
              <a:buFontTx/>
              <a:buAutoNum type="arabicParenR"/>
            </a:pPr>
            <a:r>
              <a:rPr lang="ru-RU" altLang="ru-RU" sz="2000" dirty="0">
                <a:latin typeface="Calibri" panose="020F0502020204030204" pitchFamily="34" charset="0"/>
              </a:rPr>
              <a:t>Пригласить команды (от 6 команд)</a:t>
            </a:r>
          </a:p>
          <a:p>
            <a:pPr eaLnBrk="1" hangingPunct="1">
              <a:spcBef>
                <a:spcPct val="50000"/>
              </a:spcBef>
              <a:buFontTx/>
              <a:buAutoNum type="arabicParenR"/>
            </a:pPr>
            <a:r>
              <a:rPr lang="ru-RU" altLang="ru-RU" sz="2000" dirty="0">
                <a:latin typeface="Calibri" panose="020F0502020204030204" pitchFamily="34" charset="0"/>
              </a:rPr>
              <a:t>Место проведения (помещения, столовая, актовый зал)</a:t>
            </a:r>
          </a:p>
          <a:p>
            <a:pPr eaLnBrk="1" hangingPunct="1">
              <a:spcBef>
                <a:spcPct val="50000"/>
              </a:spcBef>
              <a:buFontTx/>
              <a:buAutoNum type="arabicParenR"/>
            </a:pPr>
            <a:r>
              <a:rPr lang="ru-RU" altLang="ru-RU" sz="2000" dirty="0">
                <a:latin typeface="Calibri" panose="020F0502020204030204" pitchFamily="34" charset="0"/>
              </a:rPr>
              <a:t>Создать локальное жюри (Преподаватели ВУЗа, Школ города)</a:t>
            </a:r>
          </a:p>
          <a:p>
            <a:pPr eaLnBrk="1" hangingPunct="1">
              <a:spcBef>
                <a:spcPct val="50000"/>
              </a:spcBef>
              <a:buFontTx/>
              <a:buAutoNum type="arabicParenR"/>
            </a:pPr>
            <a:r>
              <a:rPr lang="ru-RU" altLang="ru-RU" sz="2000" dirty="0">
                <a:latin typeface="Calibri" panose="020F0502020204030204" pitchFamily="34" charset="0"/>
              </a:rPr>
              <a:t>Гостиница, хостел, интернат (если есть иногородние команды)</a:t>
            </a:r>
          </a:p>
        </p:txBody>
      </p:sp>
      <p:sp>
        <p:nvSpPr>
          <p:cNvPr id="7" name="Заголовок 1">
            <a:extLst>
              <a:ext uri="{FF2B5EF4-FFF2-40B4-BE49-F238E27FC236}">
                <a16:creationId xmlns:a16="http://schemas.microsoft.com/office/drawing/2014/main" id="{EB6D9A0C-D7C3-42E7-BD26-7DD3B2B527E5}"/>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Организация регионального ТЮБ</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4"/>
          <p:cNvSpPr txBox="1">
            <a:spLocks noChangeArrowheads="1"/>
          </p:cNvSpPr>
          <p:nvPr/>
        </p:nvSpPr>
        <p:spPr bwMode="auto">
          <a:xfrm>
            <a:off x="2713038" y="1538288"/>
            <a:ext cx="6767512"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3600" b="1" dirty="0">
                <a:latin typeface="Calibri" panose="020F0502020204030204" pitchFamily="34" charset="0"/>
              </a:rPr>
              <a:t>Командное соревнование</a:t>
            </a:r>
          </a:p>
          <a:p>
            <a:pPr algn="ctr" eaLnBrk="1" hangingPunct="1">
              <a:spcBef>
                <a:spcPct val="50000"/>
              </a:spcBef>
              <a:buFontTx/>
              <a:buNone/>
            </a:pPr>
            <a:r>
              <a:rPr lang="ru-RU" altLang="ru-RU" sz="2000" dirty="0">
                <a:latin typeface="Calibri" panose="020F0502020204030204" pitchFamily="34" charset="0"/>
              </a:rPr>
              <a:t>(команда из 3-5 школьников 7-11-х классов)</a:t>
            </a:r>
          </a:p>
        </p:txBody>
      </p:sp>
      <p:sp>
        <p:nvSpPr>
          <p:cNvPr id="8196" name="Text Box 5"/>
          <p:cNvSpPr txBox="1">
            <a:spLocks noChangeArrowheads="1"/>
          </p:cNvSpPr>
          <p:nvPr/>
        </p:nvSpPr>
        <p:spPr bwMode="auto">
          <a:xfrm>
            <a:off x="3215481" y="4770437"/>
            <a:ext cx="5761038"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3600" b="1" dirty="0">
                <a:latin typeface="Calibri" panose="020F0502020204030204" pitchFamily="34" charset="0"/>
              </a:rPr>
              <a:t>Биологический бой</a:t>
            </a:r>
            <a:r>
              <a:rPr lang="ru-RU" altLang="ru-RU" sz="2800" b="1" dirty="0">
                <a:latin typeface="Calibri" panose="020F0502020204030204" pitchFamily="34" charset="0"/>
              </a:rPr>
              <a:t> </a:t>
            </a:r>
          </a:p>
          <a:p>
            <a:pPr algn="ctr" eaLnBrk="1" hangingPunct="1">
              <a:spcBef>
                <a:spcPct val="50000"/>
              </a:spcBef>
              <a:buFontTx/>
              <a:buNone/>
            </a:pPr>
            <a:r>
              <a:rPr lang="ru-RU" altLang="ru-RU" sz="2000" dirty="0">
                <a:latin typeface="Calibri" panose="020F0502020204030204" pitchFamily="34" charset="0"/>
              </a:rPr>
              <a:t>(Докладчик, Оппонент, Рецензент)</a:t>
            </a:r>
          </a:p>
        </p:txBody>
      </p:sp>
      <p:sp>
        <p:nvSpPr>
          <p:cNvPr id="6" name="Заголовок 1">
            <a:extLst>
              <a:ext uri="{FF2B5EF4-FFF2-40B4-BE49-F238E27FC236}">
                <a16:creationId xmlns:a16="http://schemas.microsoft.com/office/drawing/2014/main" id="{FBDB045C-CFF0-4451-BA9B-A620BDB18520}"/>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Особенности Турнира</a:t>
            </a:r>
          </a:p>
        </p:txBody>
      </p:sp>
      <p:sp>
        <p:nvSpPr>
          <p:cNvPr id="8" name="Text Box 6">
            <a:extLst>
              <a:ext uri="{FF2B5EF4-FFF2-40B4-BE49-F238E27FC236}">
                <a16:creationId xmlns:a16="http://schemas.microsoft.com/office/drawing/2014/main" id="{AA30706A-8CAE-473C-9A1F-7A42C439F72F}"/>
              </a:ext>
            </a:extLst>
          </p:cNvPr>
          <p:cNvSpPr txBox="1">
            <a:spLocks noChangeArrowheads="1"/>
          </p:cNvSpPr>
          <p:nvPr/>
        </p:nvSpPr>
        <p:spPr bwMode="auto">
          <a:xfrm>
            <a:off x="3071812" y="3122613"/>
            <a:ext cx="6048375"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3600" b="1" dirty="0">
                <a:latin typeface="Calibri" panose="020F0502020204030204" pitchFamily="34" charset="0"/>
              </a:rPr>
              <a:t>Задания Турнира</a:t>
            </a:r>
            <a:r>
              <a:rPr lang="ru-RU" altLang="ru-RU" sz="2800" b="1" dirty="0">
                <a:latin typeface="Calibri" panose="020F0502020204030204" pitchFamily="34" charset="0"/>
              </a:rPr>
              <a:t> </a:t>
            </a:r>
          </a:p>
          <a:p>
            <a:pPr algn="ctr" eaLnBrk="1" hangingPunct="1">
              <a:spcBef>
                <a:spcPct val="50000"/>
              </a:spcBef>
              <a:buFontTx/>
              <a:buNone/>
            </a:pPr>
            <a:r>
              <a:rPr lang="ru-RU" altLang="ru-RU" sz="2000" dirty="0">
                <a:latin typeface="Calibri" panose="020F0502020204030204" pitchFamily="34" charset="0"/>
              </a:rPr>
              <a:t>(Задачи открытого типа, публикуются заранее)</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695400" y="1844675"/>
            <a:ext cx="1101722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ru-RU" b="1" dirty="0">
                <a:latin typeface="Calibri" panose="020F0502020204030204" pitchFamily="34" charset="0"/>
              </a:rPr>
              <a:t>Мы предоставляем:</a:t>
            </a:r>
          </a:p>
          <a:p>
            <a:pPr marL="342900" indent="-342900" eaLnBrk="1" hangingPunct="1">
              <a:spcBef>
                <a:spcPct val="50000"/>
              </a:spcBef>
              <a:buFontTx/>
              <a:buAutoNum type="arabicParenR"/>
              <a:defRPr/>
            </a:pPr>
            <a:r>
              <a:rPr lang="ru-RU" dirty="0">
                <a:latin typeface="Calibri" panose="020F0502020204030204" pitchFamily="34" charset="0"/>
              </a:rPr>
              <a:t>Набор задач для турнира</a:t>
            </a:r>
          </a:p>
          <a:p>
            <a:pPr marL="342900" indent="-342900" eaLnBrk="1" hangingPunct="1">
              <a:spcBef>
                <a:spcPct val="50000"/>
              </a:spcBef>
              <a:buFontTx/>
              <a:buAutoNum type="arabicParenR"/>
              <a:defRPr/>
            </a:pPr>
            <a:r>
              <a:rPr lang="ru-RU" dirty="0">
                <a:latin typeface="Calibri" panose="020F0502020204030204" pitchFamily="34" charset="0"/>
              </a:rPr>
              <a:t>Правила проведения</a:t>
            </a:r>
          </a:p>
          <a:p>
            <a:pPr marL="342900" indent="-342900" eaLnBrk="1" hangingPunct="1">
              <a:spcBef>
                <a:spcPct val="50000"/>
              </a:spcBef>
              <a:buFontTx/>
              <a:buAutoNum type="arabicParenR"/>
              <a:defRPr/>
            </a:pPr>
            <a:r>
              <a:rPr lang="ru-RU" dirty="0">
                <a:latin typeface="Calibri" panose="020F0502020204030204" pitchFamily="34" charset="0"/>
              </a:rPr>
              <a:t>Организационную помощь (инструктаж команд и жюри, подсчет зачетных параметров, сопровождение оргкомитета)</a:t>
            </a:r>
          </a:p>
          <a:p>
            <a:pPr marL="342900" indent="-342900" eaLnBrk="1" hangingPunct="1">
              <a:spcBef>
                <a:spcPct val="50000"/>
              </a:spcBef>
              <a:buFontTx/>
              <a:buAutoNum type="arabicParenR"/>
              <a:defRPr/>
            </a:pPr>
            <a:endParaRPr lang="ru-RU" dirty="0">
              <a:latin typeface="Calibri" panose="020F0502020204030204" pitchFamily="34" charset="0"/>
            </a:endParaRPr>
          </a:p>
          <a:p>
            <a:pPr eaLnBrk="1" hangingPunct="1">
              <a:spcBef>
                <a:spcPct val="50000"/>
              </a:spcBef>
              <a:defRPr/>
            </a:pPr>
            <a:r>
              <a:rPr lang="ru-RU" b="1" dirty="0">
                <a:latin typeface="Calibri" panose="020F0502020204030204" pitchFamily="34" charset="0"/>
              </a:rPr>
              <a:t>Чем мы располагаем:</a:t>
            </a:r>
          </a:p>
          <a:p>
            <a:pPr marL="342900" indent="-342900" eaLnBrk="1" hangingPunct="1">
              <a:spcBef>
                <a:spcPct val="50000"/>
              </a:spcBef>
              <a:buFontTx/>
              <a:buAutoNum type="arabicParenR"/>
              <a:defRPr/>
            </a:pPr>
            <a:r>
              <a:rPr lang="ru-RU" dirty="0" err="1">
                <a:latin typeface="Calibri" panose="020F0502020204030204" pitchFamily="34" charset="0"/>
              </a:rPr>
              <a:t>Методкомиссией</a:t>
            </a:r>
            <a:r>
              <a:rPr lang="ru-RU" dirty="0">
                <a:latin typeface="Calibri" panose="020F0502020204030204" pitchFamily="34" charset="0"/>
              </a:rPr>
              <a:t> из сотрудников и студентов ведущих ВУЗов</a:t>
            </a:r>
          </a:p>
          <a:p>
            <a:pPr marL="342900" indent="-342900" eaLnBrk="1" hangingPunct="1">
              <a:spcBef>
                <a:spcPct val="50000"/>
              </a:spcBef>
              <a:buFontTx/>
              <a:buAutoNum type="arabicParenR"/>
              <a:defRPr/>
            </a:pPr>
            <a:r>
              <a:rPr lang="ru-RU" dirty="0">
                <a:latin typeface="Calibri" panose="020F0502020204030204" pitchFamily="34" charset="0"/>
              </a:rPr>
              <a:t>Системой сайтов (Информационный, Система подачи заявок, Сайт </a:t>
            </a:r>
            <a:r>
              <a:rPr lang="ru-RU" dirty="0" err="1">
                <a:latin typeface="Calibri" panose="020F0502020204030204" pitchFamily="34" charset="0"/>
              </a:rPr>
              <a:t>Методкомиссии</a:t>
            </a:r>
            <a:r>
              <a:rPr lang="ru-RU" dirty="0">
                <a:latin typeface="Calibri" panose="020F0502020204030204" pitchFamily="34" charset="0"/>
              </a:rPr>
              <a:t>)</a:t>
            </a:r>
          </a:p>
          <a:p>
            <a:pPr marL="342900" indent="-342900" eaLnBrk="1" hangingPunct="1">
              <a:spcBef>
                <a:spcPct val="50000"/>
              </a:spcBef>
              <a:buFontTx/>
              <a:buAutoNum type="arabicParenR"/>
              <a:defRPr/>
            </a:pPr>
            <a:r>
              <a:rPr lang="ru-RU" dirty="0">
                <a:latin typeface="Calibri" panose="020F0502020204030204" pitchFamily="34" charset="0"/>
              </a:rPr>
              <a:t>Опытом развития турниров более чем в 15 регионах России</a:t>
            </a:r>
          </a:p>
        </p:txBody>
      </p:sp>
      <p:sp>
        <p:nvSpPr>
          <p:cNvPr id="53251" name="Text Box 2"/>
          <p:cNvSpPr txBox="1">
            <a:spLocks noChangeArrowheads="1"/>
          </p:cNvSpPr>
          <p:nvPr/>
        </p:nvSpPr>
        <p:spPr bwMode="auto">
          <a:xfrm>
            <a:off x="551384" y="1089028"/>
            <a:ext cx="11377264"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2800" dirty="0">
                <a:latin typeface="Calibri" panose="020F0502020204030204" pitchFamily="34" charset="0"/>
              </a:rPr>
              <a:t>Чем мы помогаем региональным организаторам?</a:t>
            </a:r>
          </a:p>
        </p:txBody>
      </p:sp>
      <p:sp>
        <p:nvSpPr>
          <p:cNvPr id="5" name="Заголовок 1">
            <a:extLst>
              <a:ext uri="{FF2B5EF4-FFF2-40B4-BE49-F238E27FC236}">
                <a16:creationId xmlns:a16="http://schemas.microsoft.com/office/drawing/2014/main" id="{3CF5B7A3-FE33-490C-A097-C8C36BBDD706}"/>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Организация регионального ТЮБ</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6"/>
          <p:cNvSpPr txBox="1">
            <a:spLocks noChangeArrowheads="1"/>
          </p:cNvSpPr>
          <p:nvPr/>
        </p:nvSpPr>
        <p:spPr bwMode="auto">
          <a:xfrm>
            <a:off x="1847850" y="1528763"/>
            <a:ext cx="8496300"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b="1" dirty="0">
                <a:latin typeface="Calibri" panose="020F0502020204030204" pitchFamily="34" charset="0"/>
                <a:hlinkClick r:id="rId2"/>
              </a:rPr>
              <a:t>https://bioturnir.ru</a:t>
            </a:r>
            <a:r>
              <a:rPr lang="ru-RU" altLang="ru-RU" b="1" dirty="0">
                <a:latin typeface="Calibri" panose="020F0502020204030204" pitchFamily="34" charset="0"/>
              </a:rPr>
              <a:t> </a:t>
            </a:r>
          </a:p>
          <a:p>
            <a:pPr algn="ctr" eaLnBrk="1" hangingPunct="1">
              <a:spcBef>
                <a:spcPct val="0"/>
              </a:spcBef>
              <a:buFontTx/>
              <a:buNone/>
            </a:pPr>
            <a:r>
              <a:rPr lang="ru-RU" altLang="ru-RU" b="1" dirty="0">
                <a:latin typeface="Calibri" panose="020F0502020204030204" pitchFamily="34" charset="0"/>
              </a:rPr>
              <a:t>(или </a:t>
            </a:r>
            <a:r>
              <a:rPr lang="ru-RU" altLang="ru-RU" b="1" dirty="0" err="1">
                <a:latin typeface="Calibri" panose="020F0502020204030204" pitchFamily="34" charset="0"/>
              </a:rPr>
              <a:t>биотурнир.рф</a:t>
            </a:r>
            <a:r>
              <a:rPr lang="ru-RU" altLang="ru-RU" b="1" dirty="0">
                <a:latin typeface="Calibri" panose="020F0502020204030204" pitchFamily="34" charset="0"/>
              </a:rPr>
              <a:t>)</a:t>
            </a:r>
          </a:p>
          <a:p>
            <a:pPr algn="ctr" eaLnBrk="1" hangingPunct="1">
              <a:spcBef>
                <a:spcPct val="0"/>
              </a:spcBef>
              <a:buFontTx/>
              <a:buNone/>
            </a:pPr>
            <a:endParaRPr lang="ru-RU" altLang="ru-RU" b="1" dirty="0">
              <a:latin typeface="Calibri" panose="020F0502020204030204" pitchFamily="34" charset="0"/>
            </a:endParaRPr>
          </a:p>
          <a:p>
            <a:pPr algn="ctr" eaLnBrk="1" hangingPunct="1">
              <a:spcBef>
                <a:spcPct val="0"/>
              </a:spcBef>
              <a:buFontTx/>
              <a:buNone/>
            </a:pPr>
            <a:r>
              <a:rPr lang="en-US" altLang="ru-RU" b="1" dirty="0">
                <a:latin typeface="Calibri" panose="020F0502020204030204" pitchFamily="34" charset="0"/>
                <a:hlinkClick r:id="rId3"/>
              </a:rPr>
              <a:t>danila@pupov.ru</a:t>
            </a:r>
            <a:r>
              <a:rPr lang="ru-RU" altLang="ru-RU" b="1" dirty="0">
                <a:latin typeface="Calibri" panose="020F0502020204030204" pitchFamily="34" charset="0"/>
              </a:rPr>
              <a:t> </a:t>
            </a:r>
            <a:endParaRPr lang="en-US" altLang="ru-RU" b="1" dirty="0">
              <a:latin typeface="Calibri" panose="020F0502020204030204" pitchFamily="34" charset="0"/>
            </a:endParaRPr>
          </a:p>
          <a:p>
            <a:pPr algn="ctr" eaLnBrk="1" hangingPunct="1">
              <a:spcBef>
                <a:spcPct val="0"/>
              </a:spcBef>
              <a:buFontTx/>
              <a:buNone/>
            </a:pPr>
            <a:r>
              <a:rPr lang="ru-RU" altLang="ru-RU" b="1" dirty="0">
                <a:latin typeface="Calibri" panose="020F0502020204030204" pitchFamily="34" charset="0"/>
              </a:rPr>
              <a:t>(Пупов Данил Владимирович)</a:t>
            </a:r>
          </a:p>
          <a:p>
            <a:pPr algn="ctr" eaLnBrk="1" hangingPunct="1">
              <a:spcBef>
                <a:spcPct val="0"/>
              </a:spcBef>
              <a:buFontTx/>
              <a:buNone/>
            </a:pPr>
            <a:endParaRPr lang="ru-RU" altLang="ru-RU" sz="900" b="1" dirty="0">
              <a:latin typeface="Calibri" panose="020F0502020204030204" pitchFamily="34" charset="0"/>
            </a:endParaRPr>
          </a:p>
        </p:txBody>
      </p:sp>
      <p:sp>
        <p:nvSpPr>
          <p:cNvPr id="4" name="Заголовок 1">
            <a:extLst>
              <a:ext uri="{FF2B5EF4-FFF2-40B4-BE49-F238E27FC236}">
                <a16:creationId xmlns:a16="http://schemas.microsoft.com/office/drawing/2014/main" id="{3C25E384-598D-4520-A75D-E9CE032BCCF2}"/>
              </a:ext>
            </a:extLst>
          </p:cNvPr>
          <p:cNvSpPr txBox="1">
            <a:spLocks/>
          </p:cNvSpPr>
          <p:nvPr/>
        </p:nvSpPr>
        <p:spPr>
          <a:xfrm>
            <a:off x="1199456" y="188640"/>
            <a:ext cx="10729192" cy="8225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Контакты</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4"/>
          <p:cNvGrpSpPr>
            <a:grpSpLocks/>
          </p:cNvGrpSpPr>
          <p:nvPr/>
        </p:nvGrpSpPr>
        <p:grpSpPr bwMode="auto">
          <a:xfrm>
            <a:off x="2190922" y="1503048"/>
            <a:ext cx="7810158" cy="1323042"/>
            <a:chOff x="2268538" y="1569921"/>
            <a:chExt cx="4032250" cy="1223962"/>
          </a:xfrm>
        </p:grpSpPr>
        <p:sp>
          <p:nvSpPr>
            <p:cNvPr id="10" name="AutoShape 6"/>
            <p:cNvSpPr>
              <a:spLocks noChangeArrowheads="1"/>
            </p:cNvSpPr>
            <p:nvPr/>
          </p:nvSpPr>
          <p:spPr bwMode="auto">
            <a:xfrm>
              <a:off x="2268538" y="1569921"/>
              <a:ext cx="4032250" cy="1223962"/>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350">
                <a:latin typeface="Comic Sans MS" panose="030F0702030302020204" pitchFamily="66" charset="0"/>
              </a:endParaRPr>
            </a:p>
          </p:txBody>
        </p:sp>
        <p:sp>
          <p:nvSpPr>
            <p:cNvPr id="11" name="Text Box 10"/>
            <p:cNvSpPr txBox="1">
              <a:spLocks noChangeArrowheads="1"/>
            </p:cNvSpPr>
            <p:nvPr/>
          </p:nvSpPr>
          <p:spPr bwMode="auto">
            <a:xfrm>
              <a:off x="2268538" y="1679169"/>
              <a:ext cx="4032250" cy="89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3000" b="1" dirty="0">
                  <a:latin typeface="Calibri" panose="020F0502020204030204" pitchFamily="34" charset="0"/>
                </a:rPr>
                <a:t>Олимпиады школьников</a:t>
              </a:r>
            </a:p>
            <a:p>
              <a:pPr algn="ctr" eaLnBrk="1" hangingPunct="1">
                <a:spcBef>
                  <a:spcPts val="0"/>
                </a:spcBef>
                <a:buNone/>
              </a:pPr>
              <a:r>
                <a:rPr lang="ru-RU" altLang="ru-RU" sz="2700" b="1" dirty="0">
                  <a:latin typeface="Calibri" panose="020F0502020204030204" pitchFamily="34" charset="0"/>
                </a:rPr>
                <a:t>(задания с единственно верным ответом)</a:t>
              </a:r>
              <a:endParaRPr lang="ru-RU" altLang="ru-RU" sz="868" b="1" dirty="0">
                <a:latin typeface="Calibri" panose="020F0502020204030204" pitchFamily="34" charset="0"/>
              </a:endParaRPr>
            </a:p>
          </p:txBody>
        </p:sp>
      </p:grpSp>
      <p:grpSp>
        <p:nvGrpSpPr>
          <p:cNvPr id="12" name="Группа 1"/>
          <p:cNvGrpSpPr>
            <a:grpSpLocks/>
          </p:cNvGrpSpPr>
          <p:nvPr/>
        </p:nvGrpSpPr>
        <p:grpSpPr bwMode="auto">
          <a:xfrm>
            <a:off x="2190922" y="3867925"/>
            <a:ext cx="7810158" cy="1247367"/>
            <a:chOff x="2700338" y="5743485"/>
            <a:chExt cx="3168650" cy="865187"/>
          </a:xfrm>
        </p:grpSpPr>
        <p:sp>
          <p:nvSpPr>
            <p:cNvPr id="13" name="AutoShape 8"/>
            <p:cNvSpPr>
              <a:spLocks noChangeArrowheads="1"/>
            </p:cNvSpPr>
            <p:nvPr/>
          </p:nvSpPr>
          <p:spPr bwMode="auto">
            <a:xfrm>
              <a:off x="2700338" y="5743485"/>
              <a:ext cx="3168650" cy="865187"/>
            </a:xfrm>
            <a:prstGeom prst="flowChartAlternateProcess">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350">
                <a:latin typeface="Comic Sans MS" panose="030F0702030302020204" pitchFamily="66" charset="0"/>
              </a:endParaRPr>
            </a:p>
          </p:txBody>
        </p:sp>
        <p:sp>
          <p:nvSpPr>
            <p:cNvPr id="14" name="Text Box 12"/>
            <p:cNvSpPr txBox="1">
              <a:spLocks noChangeArrowheads="1"/>
            </p:cNvSpPr>
            <p:nvPr/>
          </p:nvSpPr>
          <p:spPr bwMode="auto">
            <a:xfrm>
              <a:off x="2700338" y="5831187"/>
              <a:ext cx="3168650" cy="67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3000" b="1" dirty="0">
                  <a:latin typeface="Calibri" panose="020F0502020204030204" pitchFamily="34" charset="0"/>
                </a:rPr>
                <a:t>Проектная конференция</a:t>
              </a:r>
            </a:p>
            <a:p>
              <a:pPr algn="ctr" eaLnBrk="1" hangingPunct="1">
                <a:spcBef>
                  <a:spcPts val="0"/>
                </a:spcBef>
                <a:buNone/>
              </a:pPr>
              <a:r>
                <a:rPr lang="ru-RU" altLang="ru-RU" sz="2700" b="1" dirty="0">
                  <a:latin typeface="Calibri" panose="020F0502020204030204" pitchFamily="34" charset="0"/>
                </a:rPr>
                <a:t>(исследовательские работы по узкой тематике)</a:t>
              </a:r>
              <a:endParaRPr lang="ru-RU" altLang="ru-RU" sz="3000" b="1" dirty="0">
                <a:latin typeface="Calibri" panose="020F0502020204030204" pitchFamily="34" charset="0"/>
              </a:endParaRPr>
            </a:p>
          </p:txBody>
        </p:sp>
      </p:grpSp>
    </p:spTree>
    <p:extLst>
      <p:ext uri="{BB962C8B-B14F-4D97-AF65-F5344CB8AC3E}">
        <p14:creationId xmlns:p14="http://schemas.microsoft.com/office/powerpoint/2010/main" val="290687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4"/>
          <p:cNvGrpSpPr>
            <a:grpSpLocks/>
          </p:cNvGrpSpPr>
          <p:nvPr/>
        </p:nvGrpSpPr>
        <p:grpSpPr bwMode="auto">
          <a:xfrm>
            <a:off x="2190922" y="1503048"/>
            <a:ext cx="7810158" cy="1323042"/>
            <a:chOff x="2268538" y="1569921"/>
            <a:chExt cx="4032250" cy="1223962"/>
          </a:xfrm>
        </p:grpSpPr>
        <p:sp>
          <p:nvSpPr>
            <p:cNvPr id="10" name="AutoShape 6"/>
            <p:cNvSpPr>
              <a:spLocks noChangeArrowheads="1"/>
            </p:cNvSpPr>
            <p:nvPr/>
          </p:nvSpPr>
          <p:spPr bwMode="auto">
            <a:xfrm>
              <a:off x="2268538" y="1569921"/>
              <a:ext cx="4032250" cy="1223962"/>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350">
                <a:latin typeface="Comic Sans MS" panose="030F0702030302020204" pitchFamily="66" charset="0"/>
              </a:endParaRPr>
            </a:p>
          </p:txBody>
        </p:sp>
        <p:sp>
          <p:nvSpPr>
            <p:cNvPr id="11" name="Text Box 10"/>
            <p:cNvSpPr txBox="1">
              <a:spLocks noChangeArrowheads="1"/>
            </p:cNvSpPr>
            <p:nvPr/>
          </p:nvSpPr>
          <p:spPr bwMode="auto">
            <a:xfrm>
              <a:off x="2268538" y="1679169"/>
              <a:ext cx="4032250" cy="89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3000" b="1" dirty="0">
                  <a:latin typeface="Calibri" panose="020F0502020204030204" pitchFamily="34" charset="0"/>
                </a:rPr>
                <a:t>Олимпиады школьников</a:t>
              </a:r>
            </a:p>
            <a:p>
              <a:pPr algn="ctr" eaLnBrk="1" hangingPunct="1">
                <a:spcBef>
                  <a:spcPts val="0"/>
                </a:spcBef>
                <a:buNone/>
              </a:pPr>
              <a:r>
                <a:rPr lang="ru-RU" altLang="ru-RU" sz="2700" b="1" dirty="0">
                  <a:latin typeface="Calibri" panose="020F0502020204030204" pitchFamily="34" charset="0"/>
                </a:rPr>
                <a:t>(задания с единственно верным ответом)</a:t>
              </a:r>
              <a:endParaRPr lang="ru-RU" altLang="ru-RU" sz="868" b="1" dirty="0">
                <a:latin typeface="Calibri" panose="020F0502020204030204" pitchFamily="34" charset="0"/>
              </a:endParaRPr>
            </a:p>
          </p:txBody>
        </p:sp>
      </p:grpSp>
      <p:sp>
        <p:nvSpPr>
          <p:cNvPr id="2" name="TextBox 1"/>
          <p:cNvSpPr txBox="1"/>
          <p:nvPr/>
        </p:nvSpPr>
        <p:spPr>
          <a:xfrm>
            <a:off x="2116805" y="2993215"/>
            <a:ext cx="8173249" cy="25820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8" tIns="48988" rIns="48988" bIns="48988" numCol="1" spcCol="38100" rtlCol="0" anchor="ctr">
            <a:spAutoFit/>
          </a:bodyPr>
          <a:lstStyle/>
          <a:p>
            <a:pPr lvl="0"/>
            <a:r>
              <a:rPr lang="ru-RU" b="1" dirty="0"/>
              <a:t>Наружной мембраны в клеточной стенке </a:t>
            </a:r>
            <a:r>
              <a:rPr lang="ru-RU" b="1" u="sng" dirty="0"/>
              <a:t>не имеют</a:t>
            </a:r>
            <a:r>
              <a:rPr lang="ru-RU" b="1" dirty="0"/>
              <a:t> следующие бактерии:</a:t>
            </a:r>
            <a:br>
              <a:rPr lang="ru-RU" b="1" dirty="0"/>
            </a:br>
            <a:r>
              <a:rPr lang="ru-RU" dirty="0"/>
              <a:t>а) </a:t>
            </a:r>
            <a:r>
              <a:rPr lang="ru-RU" dirty="0" err="1"/>
              <a:t>стрептомицеты</a:t>
            </a:r>
            <a:r>
              <a:rPr lang="ru-RU" dirty="0"/>
              <a:t>, микрококки, </a:t>
            </a:r>
            <a:r>
              <a:rPr lang="ru-RU" dirty="0" err="1"/>
              <a:t>гелиобактерии</a:t>
            </a:r>
            <a:r>
              <a:rPr lang="ru-RU" dirty="0"/>
              <a:t>;</a:t>
            </a:r>
            <a:br>
              <a:rPr lang="ru-RU" dirty="0"/>
            </a:br>
            <a:r>
              <a:rPr lang="ru-RU" dirty="0"/>
              <a:t>б) микобактерии, </a:t>
            </a:r>
            <a:r>
              <a:rPr lang="ru-RU" dirty="0" err="1"/>
              <a:t>стрептомицеты</a:t>
            </a:r>
            <a:r>
              <a:rPr lang="ru-RU" dirty="0"/>
              <a:t>, </a:t>
            </a:r>
            <a:r>
              <a:rPr lang="ru-RU" dirty="0" err="1"/>
              <a:t>планктомицеты</a:t>
            </a:r>
            <a:r>
              <a:rPr lang="ru-RU" dirty="0"/>
              <a:t>;</a:t>
            </a:r>
            <a:br>
              <a:rPr lang="ru-RU" dirty="0"/>
            </a:br>
            <a:r>
              <a:rPr lang="ru-RU" dirty="0"/>
              <a:t>в) </a:t>
            </a:r>
            <a:r>
              <a:rPr lang="ru-RU" dirty="0" err="1"/>
              <a:t>гелиобактерии</a:t>
            </a:r>
            <a:r>
              <a:rPr lang="ru-RU" dirty="0"/>
              <a:t>, микрококки, </a:t>
            </a:r>
            <a:r>
              <a:rPr lang="ru-RU" dirty="0" err="1"/>
              <a:t>планктомицеты</a:t>
            </a:r>
            <a:r>
              <a:rPr lang="ru-RU" dirty="0"/>
              <a:t>; </a:t>
            </a:r>
            <a:br>
              <a:rPr lang="ru-RU" dirty="0"/>
            </a:br>
            <a:r>
              <a:rPr lang="ru-RU" dirty="0"/>
              <a:t>г) </a:t>
            </a:r>
            <a:r>
              <a:rPr lang="ru-RU" dirty="0" err="1"/>
              <a:t>клостридии</a:t>
            </a:r>
            <a:r>
              <a:rPr lang="ru-RU" dirty="0"/>
              <a:t>, бациллы, азотобактер.</a:t>
            </a:r>
          </a:p>
          <a:p>
            <a:pPr defTabSz="881756" fontAlgn="auto">
              <a:spcBef>
                <a:spcPts val="0"/>
              </a:spcBef>
              <a:spcAft>
                <a:spcPts val="0"/>
              </a:spcAft>
            </a:pPr>
            <a:endParaRPr lang="ru-RU" sz="1736" dirty="0">
              <a:solidFill>
                <a:srgbClr val="000000"/>
              </a:solidFill>
              <a:latin typeface="+mn-lt"/>
              <a:sym typeface="Trebuchet MS"/>
            </a:endParaRPr>
          </a:p>
          <a:p>
            <a:r>
              <a:rPr lang="ru-RU" b="1" dirty="0"/>
              <a:t>Вопрос №1.</a:t>
            </a:r>
            <a:r>
              <a:rPr lang="ru-RU" dirty="0"/>
              <a:t> Одинаково ли число молекул ДНК в разных клетках одного человека? Ответ обоснуйте, приведите примеры. </a:t>
            </a:r>
            <a:endParaRPr lang="ru-RU" sz="1736" dirty="0">
              <a:solidFill>
                <a:srgbClr val="000000"/>
              </a:solidFill>
              <a:latin typeface="+mn-lt"/>
              <a:sym typeface="Trebuchet MS"/>
            </a:endParaRPr>
          </a:p>
        </p:txBody>
      </p:sp>
    </p:spTree>
    <p:extLst>
      <p:ext uri="{BB962C8B-B14F-4D97-AF65-F5344CB8AC3E}">
        <p14:creationId xmlns:p14="http://schemas.microsoft.com/office/powerpoint/2010/main" val="861260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
          <p:cNvGrpSpPr>
            <a:grpSpLocks/>
          </p:cNvGrpSpPr>
          <p:nvPr/>
        </p:nvGrpSpPr>
        <p:grpSpPr bwMode="auto">
          <a:xfrm>
            <a:off x="2190922" y="3867925"/>
            <a:ext cx="7810158" cy="1247367"/>
            <a:chOff x="2700338" y="5743485"/>
            <a:chExt cx="3168650" cy="865187"/>
          </a:xfrm>
        </p:grpSpPr>
        <p:sp>
          <p:nvSpPr>
            <p:cNvPr id="13" name="AutoShape 8"/>
            <p:cNvSpPr>
              <a:spLocks noChangeArrowheads="1"/>
            </p:cNvSpPr>
            <p:nvPr/>
          </p:nvSpPr>
          <p:spPr bwMode="auto">
            <a:xfrm>
              <a:off x="2700338" y="5743485"/>
              <a:ext cx="3168650" cy="865187"/>
            </a:xfrm>
            <a:prstGeom prst="flowChartAlternateProcess">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350">
                <a:latin typeface="Comic Sans MS" panose="030F0702030302020204" pitchFamily="66" charset="0"/>
              </a:endParaRPr>
            </a:p>
          </p:txBody>
        </p:sp>
        <p:sp>
          <p:nvSpPr>
            <p:cNvPr id="14" name="Text Box 12"/>
            <p:cNvSpPr txBox="1">
              <a:spLocks noChangeArrowheads="1"/>
            </p:cNvSpPr>
            <p:nvPr/>
          </p:nvSpPr>
          <p:spPr bwMode="auto">
            <a:xfrm>
              <a:off x="2700338" y="5831187"/>
              <a:ext cx="3168650" cy="67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3000" b="1" dirty="0">
                  <a:latin typeface="Calibri" panose="020F0502020204030204" pitchFamily="34" charset="0"/>
                </a:rPr>
                <a:t>Проектная конференция</a:t>
              </a:r>
            </a:p>
            <a:p>
              <a:pPr algn="ctr" eaLnBrk="1" hangingPunct="1">
                <a:spcBef>
                  <a:spcPts val="0"/>
                </a:spcBef>
                <a:buNone/>
              </a:pPr>
              <a:r>
                <a:rPr lang="ru-RU" altLang="ru-RU" sz="2700" b="1" dirty="0">
                  <a:latin typeface="Calibri" panose="020F0502020204030204" pitchFamily="34" charset="0"/>
                </a:rPr>
                <a:t>(исследовательские работы по узкой тематике)</a:t>
              </a:r>
              <a:endParaRPr lang="ru-RU" altLang="ru-RU" sz="3000" b="1" dirty="0">
                <a:latin typeface="Calibri" panose="020F0502020204030204" pitchFamily="34" charset="0"/>
              </a:endParaRPr>
            </a:p>
          </p:txBody>
        </p:sp>
      </p:grpSp>
      <p:sp>
        <p:nvSpPr>
          <p:cNvPr id="4" name="TextBox 3"/>
          <p:cNvSpPr txBox="1"/>
          <p:nvPr/>
        </p:nvSpPr>
        <p:spPr>
          <a:xfrm>
            <a:off x="2190921" y="1274276"/>
            <a:ext cx="7987978" cy="2314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988" tIns="48988" rIns="48988" bIns="48988" numCol="1" spcCol="38100" rtlCol="0" anchor="ctr">
            <a:spAutoFit/>
          </a:bodyPr>
          <a:lstStyle/>
          <a:p>
            <a:r>
              <a:rPr lang="ru-RU" b="1" dirty="0"/>
              <a:t>Примеры тематики проектов:</a:t>
            </a:r>
          </a:p>
          <a:p>
            <a:pPr marL="330658" indent="-330658">
              <a:buFont typeface="+mj-lt"/>
              <a:buAutoNum type="arabicPeriod"/>
            </a:pPr>
            <a:r>
              <a:rPr lang="ru-RU" dirty="0"/>
              <a:t>Тайна зелёного листа</a:t>
            </a:r>
          </a:p>
          <a:p>
            <a:pPr marL="330658" indent="-330658">
              <a:buFont typeface="+mj-lt"/>
              <a:buAutoNum type="arabicPeriod"/>
            </a:pPr>
            <a:r>
              <a:rPr lang="ru-RU" dirty="0"/>
              <a:t>Сравнительная </a:t>
            </a:r>
            <a:r>
              <a:rPr lang="ru-RU" dirty="0" err="1"/>
              <a:t>палинологическая</a:t>
            </a:r>
            <a:r>
              <a:rPr lang="ru-RU" dirty="0"/>
              <a:t> </a:t>
            </a:r>
            <a:r>
              <a:rPr lang="ru-RU" dirty="0" err="1"/>
              <a:t>биоиндикация</a:t>
            </a:r>
            <a:r>
              <a:rPr lang="ru-RU" dirty="0"/>
              <a:t>: морфо-гистохимические исследования пыльцы лютика едкого (</a:t>
            </a:r>
            <a:r>
              <a:rPr lang="ru-RU" dirty="0" err="1"/>
              <a:t>Ranunculus</a:t>
            </a:r>
            <a:r>
              <a:rPr lang="ru-RU" dirty="0"/>
              <a:t> </a:t>
            </a:r>
            <a:r>
              <a:rPr lang="ru-RU" dirty="0" err="1"/>
              <a:t>acris</a:t>
            </a:r>
            <a:r>
              <a:rPr lang="ru-RU" dirty="0"/>
              <a:t>)</a:t>
            </a:r>
          </a:p>
          <a:p>
            <a:pPr marL="330658" indent="-330658">
              <a:buFont typeface="+mj-lt"/>
              <a:buAutoNum type="arabicPeriod"/>
            </a:pPr>
            <a:r>
              <a:rPr lang="ru-RU" dirty="0"/>
              <a:t>Динамика заболеваний органов зрения у школьников</a:t>
            </a:r>
          </a:p>
          <a:p>
            <a:pPr marL="330658" indent="-330658">
              <a:buFont typeface="+mj-lt"/>
              <a:buAutoNum type="arabicPeriod"/>
            </a:pPr>
            <a:r>
              <a:rPr lang="ru-RU" dirty="0"/>
              <a:t>Антиперспиранты - "ЗА" и "ПРОТИВ</a:t>
            </a:r>
            <a:r>
              <a:rPr lang="en-US" dirty="0"/>
              <a:t>”</a:t>
            </a:r>
            <a:endParaRPr lang="ru-RU" dirty="0"/>
          </a:p>
          <a:p>
            <a:pPr marL="330658" indent="-330658">
              <a:buFont typeface="+mj-lt"/>
              <a:buAutoNum type="arabicPeriod"/>
            </a:pPr>
            <a:r>
              <a:rPr lang="ru-RU" dirty="0"/>
              <a:t>Энергетические напитки. Мифы и реальность</a:t>
            </a:r>
            <a:endParaRPr lang="ru-RU" sz="1736" dirty="0">
              <a:solidFill>
                <a:srgbClr val="000000"/>
              </a:solidFill>
              <a:latin typeface="+mn-lt"/>
              <a:sym typeface="Trebuchet MS"/>
            </a:endParaRPr>
          </a:p>
        </p:txBody>
      </p:sp>
    </p:spTree>
    <p:extLst>
      <p:ext uri="{BB962C8B-B14F-4D97-AF65-F5344CB8AC3E}">
        <p14:creationId xmlns:p14="http://schemas.microsoft.com/office/powerpoint/2010/main" val="1397988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4"/>
          <p:cNvGrpSpPr>
            <a:grpSpLocks/>
          </p:cNvGrpSpPr>
          <p:nvPr/>
        </p:nvGrpSpPr>
        <p:grpSpPr bwMode="auto">
          <a:xfrm>
            <a:off x="2190922" y="1503048"/>
            <a:ext cx="7810158" cy="1323042"/>
            <a:chOff x="2268538" y="1569921"/>
            <a:chExt cx="4032250" cy="1223962"/>
          </a:xfrm>
        </p:grpSpPr>
        <p:sp>
          <p:nvSpPr>
            <p:cNvPr id="10" name="AutoShape 6"/>
            <p:cNvSpPr>
              <a:spLocks noChangeArrowheads="1"/>
            </p:cNvSpPr>
            <p:nvPr/>
          </p:nvSpPr>
          <p:spPr bwMode="auto">
            <a:xfrm>
              <a:off x="2268538" y="1569921"/>
              <a:ext cx="4032250" cy="1223962"/>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350">
                <a:latin typeface="Comic Sans MS" panose="030F0702030302020204" pitchFamily="66" charset="0"/>
              </a:endParaRPr>
            </a:p>
          </p:txBody>
        </p:sp>
        <p:sp>
          <p:nvSpPr>
            <p:cNvPr id="11" name="Text Box 10"/>
            <p:cNvSpPr txBox="1">
              <a:spLocks noChangeArrowheads="1"/>
            </p:cNvSpPr>
            <p:nvPr/>
          </p:nvSpPr>
          <p:spPr bwMode="auto">
            <a:xfrm>
              <a:off x="2268538" y="1679169"/>
              <a:ext cx="4032250" cy="89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3000" b="1" dirty="0">
                  <a:latin typeface="Calibri" panose="020F0502020204030204" pitchFamily="34" charset="0"/>
                </a:rPr>
                <a:t>Олимпиады школьников</a:t>
              </a:r>
            </a:p>
            <a:p>
              <a:pPr algn="ctr" eaLnBrk="1" hangingPunct="1">
                <a:spcBef>
                  <a:spcPts val="0"/>
                </a:spcBef>
                <a:buNone/>
              </a:pPr>
              <a:r>
                <a:rPr lang="ru-RU" altLang="ru-RU" sz="2700" b="1" dirty="0">
                  <a:latin typeface="Calibri" panose="020F0502020204030204" pitchFamily="34" charset="0"/>
                </a:rPr>
                <a:t>(задания с единственно верным ответом)</a:t>
              </a:r>
              <a:endParaRPr lang="ru-RU" altLang="ru-RU" sz="868" b="1" dirty="0">
                <a:latin typeface="Calibri" panose="020F0502020204030204" pitchFamily="34" charset="0"/>
              </a:endParaRPr>
            </a:p>
          </p:txBody>
        </p:sp>
      </p:grpSp>
      <p:grpSp>
        <p:nvGrpSpPr>
          <p:cNvPr id="12" name="Группа 1"/>
          <p:cNvGrpSpPr>
            <a:grpSpLocks/>
          </p:cNvGrpSpPr>
          <p:nvPr/>
        </p:nvGrpSpPr>
        <p:grpSpPr bwMode="auto">
          <a:xfrm>
            <a:off x="2190922" y="3867925"/>
            <a:ext cx="7810158" cy="1247367"/>
            <a:chOff x="2700338" y="5743485"/>
            <a:chExt cx="3168650" cy="865187"/>
          </a:xfrm>
        </p:grpSpPr>
        <p:sp>
          <p:nvSpPr>
            <p:cNvPr id="13" name="AutoShape 8"/>
            <p:cNvSpPr>
              <a:spLocks noChangeArrowheads="1"/>
            </p:cNvSpPr>
            <p:nvPr/>
          </p:nvSpPr>
          <p:spPr bwMode="auto">
            <a:xfrm>
              <a:off x="2700338" y="5743485"/>
              <a:ext cx="3168650" cy="865187"/>
            </a:xfrm>
            <a:prstGeom prst="flowChartAlternateProcess">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350">
                <a:latin typeface="Comic Sans MS" panose="030F0702030302020204" pitchFamily="66" charset="0"/>
              </a:endParaRPr>
            </a:p>
          </p:txBody>
        </p:sp>
        <p:sp>
          <p:nvSpPr>
            <p:cNvPr id="14" name="Text Box 12"/>
            <p:cNvSpPr txBox="1">
              <a:spLocks noChangeArrowheads="1"/>
            </p:cNvSpPr>
            <p:nvPr/>
          </p:nvSpPr>
          <p:spPr bwMode="auto">
            <a:xfrm>
              <a:off x="2700338" y="5831187"/>
              <a:ext cx="3168650" cy="67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3000" b="1" dirty="0">
                  <a:latin typeface="Calibri" panose="020F0502020204030204" pitchFamily="34" charset="0"/>
                </a:rPr>
                <a:t>Проектная конференция</a:t>
              </a:r>
            </a:p>
            <a:p>
              <a:pPr algn="ctr" eaLnBrk="1" hangingPunct="1">
                <a:spcBef>
                  <a:spcPts val="0"/>
                </a:spcBef>
                <a:buNone/>
              </a:pPr>
              <a:r>
                <a:rPr lang="ru-RU" altLang="ru-RU" sz="2700" b="1" dirty="0">
                  <a:latin typeface="Calibri" panose="020F0502020204030204" pitchFamily="34" charset="0"/>
                </a:rPr>
                <a:t>(исследовательские работы по узкой тематике)</a:t>
              </a:r>
              <a:endParaRPr lang="ru-RU" altLang="ru-RU" sz="3000" b="1" dirty="0">
                <a:latin typeface="Calibri" panose="020F0502020204030204" pitchFamily="34" charset="0"/>
              </a:endParaRPr>
            </a:p>
          </p:txBody>
        </p:sp>
      </p:grpSp>
      <p:grpSp>
        <p:nvGrpSpPr>
          <p:cNvPr id="15" name="Группа 2"/>
          <p:cNvGrpSpPr>
            <a:grpSpLocks/>
          </p:cNvGrpSpPr>
          <p:nvPr/>
        </p:nvGrpSpPr>
        <p:grpSpPr bwMode="auto">
          <a:xfrm>
            <a:off x="2646641" y="2587353"/>
            <a:ext cx="6898725" cy="1521543"/>
            <a:chOff x="2411413" y="3643313"/>
            <a:chExt cx="3816350" cy="865187"/>
          </a:xfrm>
        </p:grpSpPr>
        <p:sp>
          <p:nvSpPr>
            <p:cNvPr id="16" name="AutoShape 7"/>
            <p:cNvSpPr>
              <a:spLocks noChangeArrowheads="1"/>
            </p:cNvSpPr>
            <p:nvPr/>
          </p:nvSpPr>
          <p:spPr bwMode="auto">
            <a:xfrm>
              <a:off x="2411413" y="3643313"/>
              <a:ext cx="3816350" cy="865187"/>
            </a:xfrm>
            <a:prstGeom prst="flowChartAlternateProcess">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350">
                <a:latin typeface="Comic Sans MS" panose="030F0702030302020204" pitchFamily="66" charset="0"/>
              </a:endParaRPr>
            </a:p>
          </p:txBody>
        </p:sp>
        <p:sp>
          <p:nvSpPr>
            <p:cNvPr id="17" name="Text Box 11"/>
            <p:cNvSpPr txBox="1">
              <a:spLocks noChangeArrowheads="1"/>
            </p:cNvSpPr>
            <p:nvPr/>
          </p:nvSpPr>
          <p:spPr bwMode="auto">
            <a:xfrm>
              <a:off x="2411413" y="3752730"/>
              <a:ext cx="3816350" cy="551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3000" b="1" dirty="0">
                  <a:latin typeface="Calibri" panose="020F0502020204030204" pitchFamily="34" charset="0"/>
                </a:rPr>
                <a:t>Турниры</a:t>
              </a:r>
            </a:p>
            <a:p>
              <a:pPr algn="ctr" eaLnBrk="1" hangingPunct="1">
                <a:spcBef>
                  <a:spcPts val="0"/>
                </a:spcBef>
                <a:buNone/>
              </a:pPr>
              <a:r>
                <a:rPr lang="ru-RU" altLang="ru-RU" sz="2700" b="1" dirty="0">
                  <a:latin typeface="Calibri" panose="020F0502020204030204" pitchFamily="34" charset="0"/>
                </a:rPr>
                <a:t>(творческие вопросы, множество решений)</a:t>
              </a:r>
            </a:p>
          </p:txBody>
        </p:sp>
      </p:grpSp>
    </p:spTree>
    <p:extLst>
      <p:ext uri="{BB962C8B-B14F-4D97-AF65-F5344CB8AC3E}">
        <p14:creationId xmlns:p14="http://schemas.microsoft.com/office/powerpoint/2010/main" val="16993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Объект 2"/>
          <p:cNvSpPr>
            <a:spLocks noGrp="1"/>
          </p:cNvSpPr>
          <p:nvPr>
            <p:ph idx="4294967295"/>
          </p:nvPr>
        </p:nvSpPr>
        <p:spPr>
          <a:xfrm>
            <a:off x="551384" y="1484784"/>
            <a:ext cx="11377264" cy="2930525"/>
          </a:xfrm>
        </p:spPr>
        <p:txBody>
          <a:bodyPr/>
          <a:lstStyle/>
          <a:p>
            <a:pPr algn="just" eaLnBrk="1" hangingPunct="1">
              <a:spcBef>
                <a:spcPct val="50000"/>
              </a:spcBef>
            </a:pPr>
            <a:r>
              <a:rPr lang="ru-RU" altLang="ru-RU" sz="2400" dirty="0"/>
              <a:t>Задания открытого типа: не имеющие окончательного и однозначного ответа, допускающие использование разнообразных подходов для их решения. </a:t>
            </a:r>
          </a:p>
          <a:p>
            <a:pPr algn="just" eaLnBrk="1" hangingPunct="1">
              <a:spcBef>
                <a:spcPct val="50000"/>
              </a:spcBef>
            </a:pPr>
            <a:r>
              <a:rPr lang="ru-RU" altLang="ru-RU" sz="2400" dirty="0"/>
              <a:t>Условия заданий сформулированы максимально кратко и не содержат всех необходимых для решения данных, поэтому часто необходимо самостоятельно сделать определенные допущения, выбрать модель для построения ответа.</a:t>
            </a:r>
            <a:endParaRPr lang="ru-RU" sz="2400" dirty="0"/>
          </a:p>
        </p:txBody>
      </p:sp>
      <p:sp>
        <p:nvSpPr>
          <p:cNvPr id="4" name="Заголовок 1">
            <a:extLst>
              <a:ext uri="{FF2B5EF4-FFF2-40B4-BE49-F238E27FC236}">
                <a16:creationId xmlns:a16="http://schemas.microsoft.com/office/drawing/2014/main" id="{74C45CF2-FF5B-4682-8C30-0C4BDD15A8C6}"/>
              </a:ext>
            </a:extLst>
          </p:cNvPr>
          <p:cNvSpPr txBox="1">
            <a:spLocks/>
          </p:cNvSpPr>
          <p:nvPr/>
        </p:nvSpPr>
        <p:spPr bwMode="auto">
          <a:xfrm>
            <a:off x="1199456" y="188640"/>
            <a:ext cx="10729192" cy="8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eaLnBrk="1" hangingPunct="1">
              <a:spcBef>
                <a:spcPct val="50000"/>
              </a:spcBef>
            </a:pPr>
            <a:r>
              <a:rPr lang="ru-RU" altLang="ru-RU" kern="0" dirty="0">
                <a:latin typeface="Calibri" panose="020F0502020204030204" pitchFamily="34" charset="0"/>
              </a:rPr>
              <a:t>Задания Турнира</a:t>
            </a:r>
          </a:p>
        </p:txBody>
      </p:sp>
    </p:spTree>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13507</TotalTime>
  <Words>2419</Words>
  <Application>Microsoft Office PowerPoint</Application>
  <PresentationFormat>Широкоэкранный</PresentationFormat>
  <Paragraphs>595</Paragraphs>
  <Slides>41</Slides>
  <Notes>22</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41</vt:i4>
      </vt:variant>
    </vt:vector>
  </HeadingPairs>
  <TitlesOfParts>
    <vt:vector size="45" baseType="lpstr">
      <vt:lpstr>Arial</vt:lpstr>
      <vt:lpstr>Calibri</vt:lpstr>
      <vt:lpstr>Comic Sans MS</vt:lpstr>
      <vt:lpstr>Оформление по умолчанию</vt:lpstr>
      <vt:lpstr>Всероссийский Турнир юных биологов</vt:lpstr>
      <vt:lpstr>Что такое Турнир?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BioTurnir</dc:creator>
  <cp:lastModifiedBy>Danil Pupov</cp:lastModifiedBy>
  <cp:revision>180</cp:revision>
  <dcterms:created xsi:type="dcterms:W3CDTF">2009-04-17T19:39:23Z</dcterms:created>
  <dcterms:modified xsi:type="dcterms:W3CDTF">2023-02-28T17:13:07Z</dcterms:modified>
</cp:coreProperties>
</file>